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vml" ContentType="application/vnd.openxmlformats-officedocument.vmlDrawi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9" r:id="rId1"/>
  </p:sldMasterIdLst>
  <p:notesMasterIdLst>
    <p:notesMasterId r:id="rId56"/>
  </p:notesMasterIdLst>
  <p:handoutMasterIdLst>
    <p:handoutMasterId r:id="rId57"/>
  </p:handoutMasterIdLst>
  <p:sldIdLst>
    <p:sldId id="256" r:id="rId2"/>
    <p:sldId id="257" r:id="rId3"/>
    <p:sldId id="308" r:id="rId4"/>
    <p:sldId id="309" r:id="rId5"/>
    <p:sldId id="310" r:id="rId6"/>
    <p:sldId id="311" r:id="rId7"/>
    <p:sldId id="312" r:id="rId8"/>
    <p:sldId id="313" r:id="rId9"/>
    <p:sldId id="314" r:id="rId10"/>
    <p:sldId id="315" r:id="rId11"/>
    <p:sldId id="316" r:id="rId12"/>
    <p:sldId id="317" r:id="rId13"/>
    <p:sldId id="318" r:id="rId14"/>
    <p:sldId id="319" r:id="rId15"/>
    <p:sldId id="320" r:id="rId16"/>
    <p:sldId id="321" r:id="rId17"/>
    <p:sldId id="322" r:id="rId18"/>
    <p:sldId id="323" r:id="rId19"/>
    <p:sldId id="324" r:id="rId20"/>
    <p:sldId id="325" r:id="rId21"/>
    <p:sldId id="326" r:id="rId22"/>
    <p:sldId id="327" r:id="rId23"/>
    <p:sldId id="328" r:id="rId24"/>
    <p:sldId id="329" r:id="rId25"/>
    <p:sldId id="330" r:id="rId26"/>
    <p:sldId id="331" r:id="rId27"/>
    <p:sldId id="332" r:id="rId28"/>
    <p:sldId id="333" r:id="rId29"/>
    <p:sldId id="334" r:id="rId30"/>
    <p:sldId id="335" r:id="rId31"/>
    <p:sldId id="336" r:id="rId32"/>
    <p:sldId id="337" r:id="rId33"/>
    <p:sldId id="338" r:id="rId34"/>
    <p:sldId id="339" r:id="rId35"/>
    <p:sldId id="340" r:id="rId36"/>
    <p:sldId id="341" r:id="rId37"/>
    <p:sldId id="342" r:id="rId38"/>
    <p:sldId id="343" r:id="rId39"/>
    <p:sldId id="350" r:id="rId40"/>
    <p:sldId id="345" r:id="rId41"/>
    <p:sldId id="346" r:id="rId42"/>
    <p:sldId id="347" r:id="rId43"/>
    <p:sldId id="348" r:id="rId44"/>
    <p:sldId id="349" r:id="rId45"/>
    <p:sldId id="351" r:id="rId46"/>
    <p:sldId id="352" r:id="rId47"/>
    <p:sldId id="353" r:id="rId48"/>
    <p:sldId id="354" r:id="rId49"/>
    <p:sldId id="355" r:id="rId50"/>
    <p:sldId id="356" r:id="rId51"/>
    <p:sldId id="357" r:id="rId52"/>
    <p:sldId id="358" r:id="rId53"/>
    <p:sldId id="359" r:id="rId54"/>
    <p:sldId id="360" r:id="rId55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ＭＳ Ｐゴシック" charset="0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ＭＳ Ｐゴシック" charset="0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ＭＳ Ｐゴシック" charset="0"/>
        <a:cs typeface="+mn-cs"/>
      </a:defRPr>
    </a:lvl5pPr>
    <a:lvl6pPr marL="2286000" algn="l" defTabSz="457200" rtl="0" eaLnBrk="1" latinLnBrk="0" hangingPunct="1">
      <a:defRPr sz="1600" kern="1200">
        <a:solidFill>
          <a:schemeClr val="tx1"/>
        </a:solidFill>
        <a:latin typeface="Arial" charset="0"/>
        <a:ea typeface="ＭＳ Ｐゴシック" charset="0"/>
        <a:cs typeface="+mn-cs"/>
      </a:defRPr>
    </a:lvl6pPr>
    <a:lvl7pPr marL="2743200" algn="l" defTabSz="457200" rtl="0" eaLnBrk="1" latinLnBrk="0" hangingPunct="1">
      <a:defRPr sz="1600" kern="1200">
        <a:solidFill>
          <a:schemeClr val="tx1"/>
        </a:solidFill>
        <a:latin typeface="Arial" charset="0"/>
        <a:ea typeface="ＭＳ Ｐゴシック" charset="0"/>
        <a:cs typeface="+mn-cs"/>
      </a:defRPr>
    </a:lvl7pPr>
    <a:lvl8pPr marL="3200400" algn="l" defTabSz="457200" rtl="0" eaLnBrk="1" latinLnBrk="0" hangingPunct="1">
      <a:defRPr sz="1600" kern="1200">
        <a:solidFill>
          <a:schemeClr val="tx1"/>
        </a:solidFill>
        <a:latin typeface="Arial" charset="0"/>
        <a:ea typeface="ＭＳ Ｐゴシック" charset="0"/>
        <a:cs typeface="+mn-cs"/>
      </a:defRPr>
    </a:lvl8pPr>
    <a:lvl9pPr marL="3657600" algn="l" defTabSz="457200" rtl="0" eaLnBrk="1" latinLnBrk="0" hangingPunct="1">
      <a:defRPr sz="1600" kern="1200">
        <a:solidFill>
          <a:schemeClr val="tx1"/>
        </a:solidFill>
        <a:latin typeface="Arial" charset="0"/>
        <a:ea typeface="ＭＳ Ｐゴシック" charset="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3CC"/>
    <a:srgbClr val="B23C00"/>
    <a:srgbClr val="DEF0F2"/>
    <a:srgbClr val="008000"/>
    <a:srgbClr val="8F0000"/>
    <a:srgbClr val="464646"/>
    <a:srgbClr val="F2E5D0"/>
    <a:srgbClr val="CC99FF"/>
    <a:srgbClr val="99FF66"/>
    <a:srgbClr val="66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0" autoAdjust="0"/>
    <p:restoredTop sz="86386" autoAdjust="0"/>
  </p:normalViewPr>
  <p:slideViewPr>
    <p:cSldViewPr>
      <p:cViewPr varScale="1">
        <p:scale>
          <a:sx n="168" d="100"/>
          <a:sy n="168" d="100"/>
        </p:scale>
        <p:origin x="672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996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notesViewPr>
    <p:cSldViewPr>
      <p:cViewPr varScale="1">
        <p:scale>
          <a:sx n="128" d="100"/>
          <a:sy n="128" d="100"/>
        </p:scale>
        <p:origin x="3928" y="184"/>
      </p:cViewPr>
      <p:guideLst/>
    </p:cSldViewPr>
  </p:notesViewPr>
  <p:gridSpacing cx="91439" cy="91439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notesMaster" Target="notesMasters/notesMaster1.xml"/><Relationship Id="rId57" Type="http://schemas.openxmlformats.org/officeDocument/2006/relationships/handoutMaster" Target="handoutMasters/handoutMaster1.xml"/><Relationship Id="rId58" Type="http://schemas.openxmlformats.org/officeDocument/2006/relationships/presProps" Target="presProps.xml"/><Relationship Id="rId59" Type="http://schemas.openxmlformats.org/officeDocument/2006/relationships/viewProps" Target="viewProp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theme" Target="theme/theme1.xml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jpe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1BEC4D-AF1D-B244-858F-FC7BB69AC3F2}" type="datetimeFigureOut">
              <a:rPr lang="en-US" smtClean="0"/>
              <a:t>11/13/17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17C8AE-DEBD-E641-93E8-ED065F7FB8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70497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endParaRPr lang="en-US"/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endParaRPr lang="en-US"/>
          </a:p>
        </p:txBody>
      </p:sp>
      <p:sp>
        <p:nvSpPr>
          <p:cNvPr id="3277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xmlns="" val="1"/>
            </a:ext>
          </a:extLst>
        </p:spPr>
      </p:sp>
      <p:sp>
        <p:nvSpPr>
          <p:cNvPr id="327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27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endParaRPr lang="en-US"/>
          </a:p>
        </p:txBody>
      </p:sp>
      <p:sp>
        <p:nvSpPr>
          <p:cNvPr id="327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fld id="{F5E68D8E-92B9-6647-9C13-3186C5B5146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35277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ChangeArrowheads="1"/>
          </p:cNvSpPr>
          <p:nvPr/>
        </p:nvSpPr>
        <p:spPr bwMode="auto">
          <a:xfrm>
            <a:off x="381000" y="990600"/>
            <a:ext cx="76200" cy="51054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lang="en-US" sz="2400">
              <a:latin typeface="Times New Roman" charset="0"/>
            </a:endParaRPr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ctrTitle"/>
          </p:nvPr>
        </p:nvSpPr>
        <p:spPr>
          <a:xfrm>
            <a:off x="762000" y="1371600"/>
            <a:ext cx="7696200" cy="2057400"/>
          </a:xfrm>
        </p:spPr>
        <p:txBody>
          <a:bodyPr/>
          <a:lstStyle>
            <a:lvl1pPr>
              <a:defRPr sz="4000"/>
            </a:lvl1pPr>
          </a:lstStyle>
          <a:p>
            <a:pPr lvl="0"/>
            <a:r>
              <a:rPr lang="en-US" noProof="0" smtClean="0"/>
              <a:t>Click to edit Master title style</a:t>
            </a:r>
          </a:p>
        </p:txBody>
      </p:sp>
      <p:sp>
        <p:nvSpPr>
          <p:cNvPr id="30724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762000" y="3765550"/>
            <a:ext cx="7696200" cy="2057400"/>
          </a:xfrm>
        </p:spPr>
        <p:txBody>
          <a:bodyPr/>
          <a:lstStyle>
            <a:lvl1pPr marL="0" indent="0">
              <a:buFont typeface="Wingdings" charset="0"/>
              <a:buNone/>
              <a:defRPr sz="2400"/>
            </a:lvl1pPr>
          </a:lstStyle>
          <a:p>
            <a:pPr lvl="0"/>
            <a:r>
              <a:rPr lang="en-US" noProof="0" smtClean="0"/>
              <a:t>Click to edit Master subtitle style</a:t>
            </a:r>
          </a:p>
        </p:txBody>
      </p:sp>
      <p:sp>
        <p:nvSpPr>
          <p:cNvPr id="30727" name="Rectangle 7"/>
          <p:cNvSpPr>
            <a:spLocks noGrp="1" noChangeArrowheads="1"/>
          </p:cNvSpPr>
          <p:nvPr>
            <p:ph type="sldNum" sz="quarter" idx="4"/>
          </p:nvPr>
        </p:nvSpPr>
        <p:spPr>
          <a:xfrm>
            <a:off x="6553200" y="6248400"/>
            <a:ext cx="2133600" cy="457200"/>
          </a:xfrm>
        </p:spPr>
        <p:txBody>
          <a:bodyPr/>
          <a:lstStyle>
            <a:lvl1pPr>
              <a:defRPr sz="1000" b="1"/>
            </a:lvl1pPr>
          </a:lstStyle>
          <a:p>
            <a:fld id="{91E6F249-8D10-7240-A07E-F66CEC252905}" type="slidenum">
              <a:rPr lang="en-US"/>
              <a:pPr/>
              <a:t>‹#›</a:t>
            </a:fld>
            <a:endParaRPr lang="en-US"/>
          </a:p>
        </p:txBody>
      </p:sp>
      <p:grpSp>
        <p:nvGrpSpPr>
          <p:cNvPr id="30728" name="Group 8"/>
          <p:cNvGrpSpPr>
            <a:grpSpLocks/>
          </p:cNvGrpSpPr>
          <p:nvPr/>
        </p:nvGrpSpPr>
        <p:grpSpPr bwMode="auto">
          <a:xfrm>
            <a:off x="381000" y="304800"/>
            <a:ext cx="8391525" cy="5791200"/>
            <a:chOff x="240" y="192"/>
            <a:chExt cx="5286" cy="3648"/>
          </a:xfrm>
        </p:grpSpPr>
        <p:sp>
          <p:nvSpPr>
            <p:cNvPr id="30729" name="Rectangle 9"/>
            <p:cNvSpPr>
              <a:spLocks noChangeArrowheads="1"/>
            </p:cNvSpPr>
            <p:nvPr/>
          </p:nvSpPr>
          <p:spPr bwMode="auto">
            <a:xfrm flipV="1">
              <a:off x="5236" y="192"/>
              <a:ext cx="288" cy="288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rot="10800000" wrap="none" anchor="ctr"/>
            <a:lstStyle/>
            <a:p>
              <a:pPr algn="ctr" eaLnBrk="1" hangingPunct="1"/>
              <a:endParaRPr lang="en-US" sz="2400">
                <a:latin typeface="Times New Roman" charset="0"/>
              </a:endParaRPr>
            </a:p>
          </p:txBody>
        </p:sp>
        <p:sp>
          <p:nvSpPr>
            <p:cNvPr id="30730" name="Rectangle 10"/>
            <p:cNvSpPr>
              <a:spLocks noChangeArrowheads="1"/>
            </p:cNvSpPr>
            <p:nvPr/>
          </p:nvSpPr>
          <p:spPr bwMode="auto">
            <a:xfrm flipV="1">
              <a:off x="240" y="192"/>
              <a:ext cx="5004" cy="288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/>
              <a:endParaRPr lang="en-US" sz="2400">
                <a:latin typeface="Times New Roman" charset="0"/>
              </a:endParaRPr>
            </a:p>
          </p:txBody>
        </p:sp>
        <p:sp>
          <p:nvSpPr>
            <p:cNvPr id="30731" name="Rectangle 11"/>
            <p:cNvSpPr>
              <a:spLocks noChangeArrowheads="1"/>
            </p:cNvSpPr>
            <p:nvPr/>
          </p:nvSpPr>
          <p:spPr bwMode="auto">
            <a:xfrm flipV="1">
              <a:off x="240" y="480"/>
              <a:ext cx="5004" cy="144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rot="10800000" wrap="none" anchor="ctr"/>
            <a:lstStyle/>
            <a:p>
              <a:pPr algn="ctr" eaLnBrk="1" hangingPunct="1"/>
              <a:endParaRPr lang="en-US" sz="2400">
                <a:latin typeface="Times New Roman" charset="0"/>
              </a:endParaRPr>
            </a:p>
          </p:txBody>
        </p:sp>
        <p:sp>
          <p:nvSpPr>
            <p:cNvPr id="30732" name="Rectangle 12"/>
            <p:cNvSpPr>
              <a:spLocks noChangeArrowheads="1"/>
            </p:cNvSpPr>
            <p:nvPr/>
          </p:nvSpPr>
          <p:spPr bwMode="auto">
            <a:xfrm flipV="1">
              <a:off x="5242" y="480"/>
              <a:ext cx="282" cy="144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/>
              <a:endParaRPr lang="en-US" sz="2400">
                <a:latin typeface="Times New Roman" charset="0"/>
              </a:endParaRPr>
            </a:p>
          </p:txBody>
        </p:sp>
        <p:sp>
          <p:nvSpPr>
            <p:cNvPr id="30733" name="Line 13"/>
            <p:cNvSpPr>
              <a:spLocks noChangeShapeType="1"/>
            </p:cNvSpPr>
            <p:nvPr/>
          </p:nvSpPr>
          <p:spPr bwMode="auto">
            <a:xfrm flipH="1">
              <a:off x="480" y="2256"/>
              <a:ext cx="484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734" name="Rectangle 14"/>
            <p:cNvSpPr>
              <a:spLocks noChangeArrowheads="1"/>
            </p:cNvSpPr>
            <p:nvPr/>
          </p:nvSpPr>
          <p:spPr bwMode="auto">
            <a:xfrm>
              <a:off x="240" y="192"/>
              <a:ext cx="5286" cy="3648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/>
              <a:endParaRPr lang="en-US" sz="2400">
                <a:latin typeface="Times New Roman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8FDA5FC-E46B-9C44-BC74-948B74CFAE7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6750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411163"/>
            <a:ext cx="2057400" cy="571976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411163"/>
            <a:ext cx="6019800" cy="571976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21E3472-7C7E-B14E-BFC5-D45A5C34A3D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8907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ED62B2D-F854-104A-9535-9A504E5923E0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045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1D3FEEA-E4EA-8B48-84AC-27AA886F7D9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9084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95400"/>
            <a:ext cx="4038600" cy="48355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95400"/>
            <a:ext cx="4038600" cy="48355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0F6CE3A-7281-7642-9900-6E16427813B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8620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E4CDA5C-119F-CC4B-9649-ABA59C0C102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6357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750CE1F-3703-B242-8AD0-B0AC82B28EE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2021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1096963" y="6248400"/>
            <a:ext cx="2103437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SJSU Dept. of Computer Science Fall 2013: November 7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382963" y="6248400"/>
            <a:ext cx="2636837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CS 151: Object-Oriented Design © R. Mak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41431D7-A35E-FE4C-978D-A4C1DB31A32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5848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2074743-FE56-7945-B44C-593C2BC7280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6861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A885C50-577F-4141-9922-FD2248DB00C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5520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411163"/>
            <a:ext cx="8229600" cy="655637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95400"/>
            <a:ext cx="8229600" cy="4835525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970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138120" y="6248400"/>
            <a:ext cx="548679" cy="457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/>
            </a:lvl1pPr>
          </a:lstStyle>
          <a:p>
            <a:fld id="{FF516B7F-12E3-114E-9B55-66756E9F7A1D}" type="slidenum">
              <a:rPr lang="en-US"/>
              <a:pPr/>
              <a:t>‹#›</a:t>
            </a:fld>
            <a:endParaRPr lang="en-US" dirty="0"/>
          </a:p>
        </p:txBody>
      </p:sp>
      <p:grpSp>
        <p:nvGrpSpPr>
          <p:cNvPr id="29703" name="Group 7"/>
          <p:cNvGrpSpPr>
            <a:grpSpLocks/>
          </p:cNvGrpSpPr>
          <p:nvPr/>
        </p:nvGrpSpPr>
        <p:grpSpPr bwMode="auto">
          <a:xfrm>
            <a:off x="228600" y="0"/>
            <a:ext cx="8686800" cy="1143000"/>
            <a:chOff x="176" y="96"/>
            <a:chExt cx="5472" cy="1008"/>
          </a:xfrm>
        </p:grpSpPr>
        <p:sp>
          <p:nvSpPr>
            <p:cNvPr id="29704" name="Line 8"/>
            <p:cNvSpPr>
              <a:spLocks noChangeShapeType="1"/>
            </p:cNvSpPr>
            <p:nvPr/>
          </p:nvSpPr>
          <p:spPr bwMode="auto">
            <a:xfrm flipH="1">
              <a:off x="288" y="1104"/>
              <a:ext cx="523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705" name="Rectangle 9"/>
            <p:cNvSpPr>
              <a:spLocks noChangeArrowheads="1"/>
            </p:cNvSpPr>
            <p:nvPr/>
          </p:nvSpPr>
          <p:spPr bwMode="auto">
            <a:xfrm>
              <a:off x="5504" y="96"/>
              <a:ext cx="144" cy="144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/>
              <a:endParaRPr lang="en-US" sz="2400">
                <a:latin typeface="Times New Roman" charset="0"/>
              </a:endParaRPr>
            </a:p>
          </p:txBody>
        </p:sp>
        <p:sp>
          <p:nvSpPr>
            <p:cNvPr id="29706" name="Rectangle 10"/>
            <p:cNvSpPr>
              <a:spLocks noChangeArrowheads="1"/>
            </p:cNvSpPr>
            <p:nvPr/>
          </p:nvSpPr>
          <p:spPr bwMode="auto">
            <a:xfrm>
              <a:off x="176" y="96"/>
              <a:ext cx="5326" cy="144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/>
              <a:endParaRPr lang="en-US" sz="2400">
                <a:latin typeface="Times New Roman" charset="0"/>
              </a:endParaRPr>
            </a:p>
          </p:txBody>
        </p:sp>
        <p:sp>
          <p:nvSpPr>
            <p:cNvPr id="29707" name="Rectangle 11"/>
            <p:cNvSpPr>
              <a:spLocks noChangeArrowheads="1"/>
            </p:cNvSpPr>
            <p:nvPr/>
          </p:nvSpPr>
          <p:spPr bwMode="auto">
            <a:xfrm>
              <a:off x="176" y="240"/>
              <a:ext cx="5326" cy="88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/>
              <a:endParaRPr lang="en-US" sz="2400">
                <a:latin typeface="Times New Roman" charset="0"/>
              </a:endParaRPr>
            </a:p>
          </p:txBody>
        </p:sp>
        <p:sp>
          <p:nvSpPr>
            <p:cNvPr id="29708" name="Rectangle 12"/>
            <p:cNvSpPr>
              <a:spLocks noChangeArrowheads="1"/>
            </p:cNvSpPr>
            <p:nvPr/>
          </p:nvSpPr>
          <p:spPr bwMode="auto">
            <a:xfrm>
              <a:off x="5504" y="241"/>
              <a:ext cx="144" cy="86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/>
              <a:endParaRPr lang="en-US" sz="2400">
                <a:latin typeface="Times New Roman" charset="0"/>
              </a:endParaRPr>
            </a:p>
          </p:txBody>
        </p:sp>
      </p:grpSp>
      <p:sp>
        <p:nvSpPr>
          <p:cNvPr id="14" name="TextBox 13"/>
          <p:cNvSpPr txBox="1"/>
          <p:nvPr userDrawn="1"/>
        </p:nvSpPr>
        <p:spPr>
          <a:xfrm>
            <a:off x="1097318" y="6263609"/>
            <a:ext cx="18004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Computer</a:t>
            </a:r>
            <a:r>
              <a:rPr lang="en-US" sz="1000" baseline="0" dirty="0" smtClean="0"/>
              <a:t> Engineering Dept.</a:t>
            </a:r>
          </a:p>
          <a:p>
            <a:r>
              <a:rPr lang="en-US" sz="1000" baseline="0" dirty="0" smtClean="0"/>
              <a:t>Fall 2017: November 7</a:t>
            </a:r>
            <a:endParaRPr lang="en-US" sz="1000" dirty="0"/>
          </a:p>
        </p:txBody>
      </p:sp>
      <p:sp>
        <p:nvSpPr>
          <p:cNvPr id="15" name="TextBox 14"/>
          <p:cNvSpPr txBox="1"/>
          <p:nvPr userDrawn="1"/>
        </p:nvSpPr>
        <p:spPr>
          <a:xfrm>
            <a:off x="3228860" y="6263609"/>
            <a:ext cx="29642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 smtClean="0"/>
              <a:t>CMPE 135: Object-Oriented</a:t>
            </a:r>
            <a:r>
              <a:rPr lang="en-US" sz="1000" baseline="0" dirty="0" smtClean="0"/>
              <a:t> Analysis and Design</a:t>
            </a:r>
            <a:br>
              <a:rPr lang="en-US" sz="1000" baseline="0" dirty="0" smtClean="0"/>
            </a:br>
            <a:r>
              <a:rPr lang="en-US" sz="1000" baseline="0" dirty="0" smtClean="0"/>
              <a:t>© R. Mak</a:t>
            </a:r>
            <a:endParaRPr lang="en-US" sz="1000" dirty="0"/>
          </a:p>
        </p:txBody>
      </p:sp>
      <p:pic>
        <p:nvPicPr>
          <p:cNvPr id="17" name="Picture 13" descr="SJSU-logo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6713" y="6172200"/>
            <a:ext cx="639762" cy="60642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  <a:ea typeface="ＭＳ Ｐゴシック" charset="0"/>
        </a:defRPr>
      </a:lvl2pPr>
      <a:lvl3pPr algn="ctr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  <a:ea typeface="ＭＳ Ｐゴシック" charset="0"/>
        </a:defRPr>
      </a:lvl3pPr>
      <a:lvl4pPr algn="ctr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  <a:ea typeface="ＭＳ Ｐゴシック" charset="0"/>
        </a:defRPr>
      </a:lvl4pPr>
      <a:lvl5pPr algn="ctr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  <a:ea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  <a:ea typeface="ＭＳ Ｐゴシック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  <a:ea typeface="ＭＳ Ｐゴシック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  <a:ea typeface="ＭＳ Ｐゴシック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  <a:ea typeface="ＭＳ Ｐゴシック" charset="0"/>
        </a:defRPr>
      </a:lvl9pPr>
    </p:titleStyle>
    <p:bodyStyle>
      <a:lvl1pPr marL="469900" indent="-469900" algn="l" rtl="0" fontAlgn="base">
        <a:spcBef>
          <a:spcPct val="20000"/>
        </a:spcBef>
        <a:spcAft>
          <a:spcPct val="0"/>
        </a:spcAft>
        <a:buClr>
          <a:schemeClr val="bg2"/>
        </a:buClr>
        <a:buSzPct val="70000"/>
        <a:buFont typeface="Wingdings" charset="0"/>
        <a:buChar char="o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908050" indent="-436563" algn="l" rtl="0" fontAlgn="base">
        <a:spcBef>
          <a:spcPct val="20000"/>
        </a:spcBef>
        <a:spcAft>
          <a:spcPct val="0"/>
        </a:spcAft>
        <a:buClr>
          <a:schemeClr val="accent2"/>
        </a:buClr>
        <a:buSzPct val="75000"/>
        <a:buFont typeface="Wingdings" charset="0"/>
        <a:buChar char="n"/>
        <a:defRPr sz="2400">
          <a:solidFill>
            <a:schemeClr val="tx1"/>
          </a:solidFill>
          <a:latin typeface="+mn-lt"/>
          <a:ea typeface="+mn-ea"/>
        </a:defRPr>
      </a:lvl2pPr>
      <a:lvl3pPr marL="1377950" indent="-468313" algn="l" rtl="0" fontAlgn="base">
        <a:spcBef>
          <a:spcPct val="20000"/>
        </a:spcBef>
        <a:spcAft>
          <a:spcPct val="0"/>
        </a:spcAft>
        <a:buClr>
          <a:schemeClr val="bg2"/>
        </a:buClr>
        <a:buSzPct val="65000"/>
        <a:buFont typeface="Wingdings" charset="0"/>
        <a:buChar char="o"/>
        <a:defRPr sz="2000">
          <a:solidFill>
            <a:schemeClr val="tx1"/>
          </a:solidFill>
          <a:latin typeface="+mn-lt"/>
          <a:ea typeface="+mn-ea"/>
        </a:defRPr>
      </a:lvl3pPr>
      <a:lvl4pPr marL="1827213" indent="-438150" algn="l" rtl="0" fontAlgn="base">
        <a:spcBef>
          <a:spcPct val="20000"/>
        </a:spcBef>
        <a:spcAft>
          <a:spcPct val="0"/>
        </a:spcAft>
        <a:buClr>
          <a:schemeClr val="accent2"/>
        </a:buClr>
        <a:buSzPct val="75000"/>
        <a:buFont typeface="Wingdings" charset="0"/>
        <a:buChar char="n"/>
        <a:defRPr sz="1600">
          <a:solidFill>
            <a:schemeClr val="tx1"/>
          </a:solidFill>
          <a:latin typeface="+mn-lt"/>
          <a:ea typeface="+mn-ea"/>
        </a:defRPr>
      </a:lvl4pPr>
      <a:lvl5pPr marL="2297113" indent="-468313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charset="0"/>
        <a:buChar char="o"/>
        <a:defRPr sz="1200">
          <a:solidFill>
            <a:schemeClr val="tx1"/>
          </a:solidFill>
          <a:latin typeface="+mn-lt"/>
          <a:ea typeface="+mn-ea"/>
        </a:defRPr>
      </a:lvl5pPr>
      <a:lvl6pPr marL="2754313" indent="-468313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charset="0"/>
        <a:buChar char="o"/>
        <a:defRPr sz="1200">
          <a:solidFill>
            <a:schemeClr val="tx1"/>
          </a:solidFill>
          <a:latin typeface="+mn-lt"/>
          <a:ea typeface="+mn-ea"/>
        </a:defRPr>
      </a:lvl6pPr>
      <a:lvl7pPr marL="3211513" indent="-468313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charset="0"/>
        <a:buChar char="o"/>
        <a:defRPr sz="1200">
          <a:solidFill>
            <a:schemeClr val="tx1"/>
          </a:solidFill>
          <a:latin typeface="+mn-lt"/>
          <a:ea typeface="+mn-ea"/>
        </a:defRPr>
      </a:lvl7pPr>
      <a:lvl8pPr marL="3668713" indent="-468313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charset="0"/>
        <a:buChar char="o"/>
        <a:defRPr sz="1200">
          <a:solidFill>
            <a:schemeClr val="tx1"/>
          </a:solidFill>
          <a:latin typeface="+mn-lt"/>
          <a:ea typeface="+mn-ea"/>
        </a:defRPr>
      </a:lvl8pPr>
      <a:lvl9pPr marL="4125913" indent="-468313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charset="0"/>
        <a:buChar char="o"/>
        <a:defRPr sz="12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hyperlink" Target="http://www.cs.sjsu.edu/~mak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tiff"/><Relationship Id="rId3" Type="http://schemas.openxmlformats.org/officeDocument/2006/relationships/image" Target="../media/image19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tif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tif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tif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tif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tif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tif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tif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tif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tif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tif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tif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tif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tif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tif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tif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tif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tif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tif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tif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tif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tiff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tiff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tiff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x-none" sz="3200" dirty="0"/>
              <a:t>CMPE 135: Object-Oriented Analysis </a:t>
            </a:r>
            <a:br>
              <a:rPr lang="en-US" altLang="x-none" sz="3200" dirty="0"/>
            </a:br>
            <a:r>
              <a:rPr lang="en-US" altLang="x-none" sz="3200" dirty="0"/>
              <a:t>and </a:t>
            </a:r>
            <a:r>
              <a:rPr lang="en-US" altLang="x-none" sz="3200" dirty="0" smtClean="0"/>
              <a:t>Design</a:t>
            </a:r>
            <a:r>
              <a:rPr lang="en-US" sz="3600" dirty="0" smtClean="0"/>
              <a:t/>
            </a:r>
            <a:br>
              <a:rPr lang="en-US" sz="3600" dirty="0" smtClean="0"/>
            </a:br>
            <a:r>
              <a:rPr lang="en-US" sz="2400" smtClean="0"/>
              <a:t>November 9 </a:t>
            </a:r>
            <a:r>
              <a:rPr lang="en-US" sz="2400" dirty="0" smtClean="0"/>
              <a:t>Class </a:t>
            </a:r>
            <a:r>
              <a:rPr lang="en-US" sz="2400" dirty="0"/>
              <a:t>Meeting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algn="ctr">
              <a:lnSpc>
                <a:spcPct val="90000"/>
              </a:lnSpc>
            </a:pPr>
            <a:r>
              <a:rPr lang="en-US" dirty="0"/>
              <a:t>Department of Computer </a:t>
            </a:r>
            <a:r>
              <a:rPr lang="en-US" dirty="0" smtClean="0"/>
              <a:t>Engineering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San Jose State University</a:t>
            </a:r>
            <a:br>
              <a:rPr lang="en-US" dirty="0"/>
            </a:br>
            <a:r>
              <a:rPr lang="en-US" sz="1200" dirty="0"/>
              <a:t/>
            </a:r>
            <a:br>
              <a:rPr lang="en-US" sz="1200" dirty="0"/>
            </a:br>
            <a:r>
              <a:rPr lang="en-US" dirty="0" smtClean="0"/>
              <a:t>Fall 2017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Instructor: Ron Mak</a:t>
            </a:r>
          </a:p>
          <a:p>
            <a:pPr algn="ctr">
              <a:lnSpc>
                <a:spcPct val="90000"/>
              </a:lnSpc>
            </a:pPr>
            <a:r>
              <a:rPr lang="en-US" dirty="0">
                <a:hlinkClick r:id="rId2"/>
              </a:rPr>
              <a:t>www.cs.sjsu.edu/~mak</a:t>
            </a:r>
            <a:endParaRPr lang="en-US" dirty="0"/>
          </a:p>
        </p:txBody>
      </p:sp>
      <p:pic>
        <p:nvPicPr>
          <p:cNvPr id="2053" name="Picture 5" descr="sjsu_logo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32638" y="4591050"/>
            <a:ext cx="1096962" cy="103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1E6F249-8D10-7240-A07E-F66CEC252905}" type="slidenum">
              <a:rPr lang="en-US" smtClean="0"/>
              <a:pPr/>
              <a:t>1</a:t>
            </a:fld>
            <a:endParaRPr lang="en-US"/>
          </a:p>
        </p:txBody>
      </p:sp>
      <p:pic>
        <p:nvPicPr>
          <p:cNvPr id="7" name="Picture 6" descr="Screen Shot 2015-08-23 at 4.03.00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4440" y="4617707"/>
            <a:ext cx="878610" cy="118870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Different Ways to Iterate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1859283"/>
          </a:xfrm>
        </p:spPr>
        <p:txBody>
          <a:bodyPr/>
          <a:lstStyle/>
          <a:p>
            <a:r>
              <a:rPr lang="en-US" dirty="0" smtClean="0"/>
              <a:t>The ways to iterate differ due to </a:t>
            </a:r>
            <a:br>
              <a:rPr lang="en-US" dirty="0" smtClean="0"/>
            </a:br>
            <a:r>
              <a:rPr lang="en-US" dirty="0" smtClean="0"/>
              <a:t>the different menu structures.</a:t>
            </a:r>
          </a:p>
          <a:p>
            <a:pPr lvl="1"/>
            <a:r>
              <a:rPr lang="en-US" dirty="0" smtClean="0"/>
              <a:t>To iterate through the breakfast items, we use the </a:t>
            </a:r>
            <a:r>
              <a:rPr lang="en-US" b="1" dirty="0" smtClean="0">
                <a:solidFill>
                  <a:srgbClr val="0033CC"/>
                </a:solidFill>
                <a:latin typeface="Courier New" charset="0"/>
                <a:ea typeface="Courier New" charset="0"/>
                <a:cs typeface="Courier New" charset="0"/>
              </a:rPr>
              <a:t>size()</a:t>
            </a:r>
            <a:r>
              <a:rPr lang="en-US" dirty="0" smtClean="0"/>
              <a:t> and </a:t>
            </a:r>
            <a:r>
              <a:rPr lang="en-US" b="1" dirty="0">
                <a:solidFill>
                  <a:srgbClr val="0033CC"/>
                </a:solidFill>
                <a:latin typeface="Courier New" charset="0"/>
                <a:ea typeface="Courier New" charset="0"/>
                <a:cs typeface="Courier New" charset="0"/>
              </a:rPr>
              <a:t>get()</a:t>
            </a:r>
            <a:r>
              <a:rPr lang="en-US" dirty="0" smtClean="0"/>
              <a:t> methods on the ArrayList.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62B2D-F854-104A-9535-9A504E5923E0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8942" y="3246122"/>
            <a:ext cx="5626115" cy="2869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840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Ways to </a:t>
            </a:r>
            <a:r>
              <a:rPr lang="en-US" dirty="0" smtClean="0"/>
              <a:t>Iterate</a:t>
            </a:r>
            <a:r>
              <a:rPr lang="en-US" i="1" dirty="0" smtClean="0"/>
              <a:t>, cont’d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1"/>
            <a:ext cx="8229600" cy="4785330"/>
          </a:xfrm>
        </p:spPr>
        <p:txBody>
          <a:bodyPr/>
          <a:lstStyle/>
          <a:p>
            <a:pPr lvl="1"/>
            <a:r>
              <a:rPr lang="en-US" dirty="0"/>
              <a:t>To iterate through the </a:t>
            </a:r>
            <a:r>
              <a:rPr lang="en-US" dirty="0" smtClean="0"/>
              <a:t>lunch items, </a:t>
            </a:r>
            <a:r>
              <a:rPr lang="en-US" dirty="0"/>
              <a:t>we use </a:t>
            </a:r>
            <a:r>
              <a:rPr lang="en-US" dirty="0" smtClean="0"/>
              <a:t>the </a:t>
            </a:r>
            <a:br>
              <a:rPr lang="en-US" dirty="0" smtClean="0"/>
            </a:br>
            <a:r>
              <a:rPr lang="en-US" dirty="0" smtClean="0"/>
              <a:t>array </a:t>
            </a:r>
            <a:r>
              <a:rPr lang="en-US" b="1" dirty="0" smtClean="0">
                <a:solidFill>
                  <a:srgbClr val="0033CC"/>
                </a:solidFill>
                <a:latin typeface="Courier New" charset="0"/>
                <a:ea typeface="Courier New" charset="0"/>
                <a:cs typeface="Courier New" charset="0"/>
              </a:rPr>
              <a:t>length</a:t>
            </a:r>
            <a:r>
              <a:rPr lang="en-US" dirty="0" smtClean="0"/>
              <a:t> field and array subscripting.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r>
              <a:rPr lang="en-US" dirty="0" smtClean="0"/>
              <a:t>Can we </a:t>
            </a:r>
            <a:r>
              <a:rPr lang="en-US" u="sng" dirty="0" smtClean="0"/>
              <a:t>encapsulate what changes</a:t>
            </a:r>
            <a:r>
              <a:rPr lang="en-US" dirty="0" smtClean="0"/>
              <a:t>, the different ways to iterate over the menu items?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62B2D-F854-104A-9535-9A504E5923E0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39" y="2057415"/>
            <a:ext cx="8229560" cy="3012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011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Iterator Design Pattern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1493527"/>
          </a:xfrm>
        </p:spPr>
        <p:txBody>
          <a:bodyPr/>
          <a:lstStyle/>
          <a:p>
            <a:r>
              <a:rPr lang="en-US" dirty="0" smtClean="0"/>
              <a:t>The Iterator Pattern encapsulates different ways to iterate over the items in a </a:t>
            </a:r>
            <a:r>
              <a:rPr lang="en-US" u="sng" dirty="0" smtClean="0"/>
              <a:t>collection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arrays, lists, hash tables, etc.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62B2D-F854-104A-9535-9A504E5923E0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0093" y="2788927"/>
            <a:ext cx="5323814" cy="3143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4910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 Iterator for the Diner Menu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57200" y="4343390"/>
            <a:ext cx="8229600" cy="1787535"/>
          </a:xfrm>
        </p:spPr>
        <p:txBody>
          <a:bodyPr/>
          <a:lstStyle/>
          <a:p>
            <a:r>
              <a:rPr lang="en-US" dirty="0" smtClean="0"/>
              <a:t>In C++, an iterator acts like a pointer variable.</a:t>
            </a:r>
          </a:p>
          <a:p>
            <a:pPr lvl="4"/>
            <a:endParaRPr lang="en-US" dirty="0" smtClean="0"/>
          </a:p>
          <a:p>
            <a:r>
              <a:rPr lang="en-US" dirty="0" smtClean="0"/>
              <a:t>An important goal is </a:t>
            </a:r>
            <a:r>
              <a:rPr lang="en-US" u="sng" dirty="0" smtClean="0"/>
              <a:t>not to expose</a:t>
            </a:r>
            <a:r>
              <a:rPr lang="en-US" dirty="0" smtClean="0"/>
              <a:t> the </a:t>
            </a:r>
            <a:br>
              <a:rPr lang="en-US" dirty="0" smtClean="0"/>
            </a:br>
            <a:r>
              <a:rPr lang="en-US" u="sng" dirty="0" smtClean="0"/>
              <a:t>internal implementation</a:t>
            </a:r>
            <a:r>
              <a:rPr lang="en-US" dirty="0" smtClean="0"/>
              <a:t> of the collection.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62B2D-F854-104A-9535-9A504E5923E0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8502" y="1234464"/>
            <a:ext cx="4446995" cy="3043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3260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Iterator for the Diner </a:t>
            </a:r>
            <a:r>
              <a:rPr lang="en-US" dirty="0" smtClean="0"/>
              <a:t>Menu</a:t>
            </a:r>
            <a:r>
              <a:rPr lang="en-US" i="1" dirty="0" smtClean="0"/>
              <a:t>, cont’d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785331"/>
          </a:xfrm>
        </p:spPr>
        <p:txBody>
          <a:bodyPr/>
          <a:lstStyle/>
          <a:p>
            <a:r>
              <a:rPr lang="en-US" dirty="0" smtClean="0"/>
              <a:t>First, the </a:t>
            </a:r>
            <a:r>
              <a:rPr lang="en-US" u="sng" dirty="0" smtClean="0"/>
              <a:t>iterator interface</a:t>
            </a:r>
            <a:r>
              <a:rPr lang="en-US" dirty="0" smtClean="0"/>
              <a:t>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Then the </a:t>
            </a:r>
            <a:r>
              <a:rPr lang="en-US" u="sng" dirty="0" smtClean="0"/>
              <a:t>concrete iterator</a:t>
            </a:r>
            <a:r>
              <a:rPr lang="en-US" dirty="0" smtClean="0"/>
              <a:t> for the Diner menu ...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62B2D-F854-104A-9535-9A504E5923E0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800" y="1973573"/>
            <a:ext cx="7264400" cy="20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0756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Iterator for the Diner Menu</a:t>
            </a:r>
            <a:r>
              <a:rPr lang="en-US" i="1" dirty="0"/>
              <a:t>, cont’d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62B2D-F854-104A-9535-9A504E5923E0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2871" y="1234464"/>
            <a:ext cx="6438257" cy="5013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8286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Diner Menu with an Iterator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62B2D-F854-104A-9535-9A504E5923E0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35" y="1301976"/>
            <a:ext cx="6398139" cy="4902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693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 Code for Alice the Waitress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62B2D-F854-104A-9535-9A504E5923E0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758" y="1269030"/>
            <a:ext cx="6400730" cy="5436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3703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Waitress Implementations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62B2D-F854-104A-9535-9A504E5923E0}" type="slidenum">
              <a:rPr lang="en-US" smtClean="0"/>
              <a:pPr/>
              <a:t>18</a:t>
            </a:fld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8148855"/>
              </p:ext>
            </p:extLst>
          </p:nvPr>
        </p:nvGraphicFramePr>
        <p:xfrm>
          <a:off x="457200" y="1397000"/>
          <a:ext cx="8229598" cy="41148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4114799"/>
                <a:gridCol w="4114799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Hard-to-Maintain</a:t>
                      </a:r>
                    </a:p>
                    <a:p>
                      <a:r>
                        <a:rPr lang="en-US" sz="1600" dirty="0" smtClean="0"/>
                        <a:t>Waitress</a:t>
                      </a:r>
                      <a:r>
                        <a:rPr lang="en-US" sz="1600" baseline="0" dirty="0" smtClean="0"/>
                        <a:t> Implementation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New Waitress</a:t>
                      </a:r>
                    </a:p>
                    <a:p>
                      <a:r>
                        <a:rPr lang="en-US" sz="1600" dirty="0" smtClean="0"/>
                        <a:t>Powered by Iterator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menus are not well encapsulated; we can see the Diner is using an </a:t>
                      </a:r>
                      <a:r>
                        <a:rPr lang="en-US" sz="1600" b="1" i="0" kern="1200" dirty="0" smtClean="0">
                          <a:solidFill>
                            <a:srgbClr val="0033CC"/>
                          </a:solidFill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ArrayList</a:t>
                      </a:r>
                      <a:r>
                        <a:rPr lang="en-US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and the Pancake House an array.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menu implementations are now encapsulated. The waitress has no idea how the menus hold their collection of menu items.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We need two loops to iterate through the menu items.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All we need is a loop that polymorphically   handles any collection of items as long as </a:t>
                      </a:r>
                    </a:p>
                    <a:p>
                      <a:r>
                        <a:rPr lang="en-US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it implements Iterator.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Waitress is bound to concrete classes (</a:t>
                      </a:r>
                      <a:r>
                        <a:rPr lang="en-US" sz="1600" b="1" i="0" kern="1200" dirty="0" err="1" smtClean="0">
                          <a:solidFill>
                            <a:srgbClr val="0033CC"/>
                          </a:solidFill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MenuItem</a:t>
                      </a:r>
                      <a:r>
                        <a:rPr lang="en-US" sz="1600" b="1" i="0" kern="1200" dirty="0" smtClean="0">
                          <a:solidFill>
                            <a:srgbClr val="0033CC"/>
                          </a:solidFill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[]</a:t>
                      </a:r>
                      <a:r>
                        <a:rPr lang="en-US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and </a:t>
                      </a:r>
                      <a:r>
                        <a:rPr lang="en-US" sz="1600" b="1" i="0" kern="1200" dirty="0" smtClean="0">
                          <a:solidFill>
                            <a:srgbClr val="0033CC"/>
                          </a:solidFill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ArrayList</a:t>
                      </a:r>
                      <a:r>
                        <a:rPr lang="en-US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).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Waitress now uses an interface (</a:t>
                      </a:r>
                      <a:r>
                        <a:rPr lang="en-US" sz="1600" b="1" i="0" kern="1200" dirty="0" smtClean="0">
                          <a:solidFill>
                            <a:srgbClr val="0033CC"/>
                          </a:solidFill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Iterator</a:t>
                      </a:r>
                      <a:r>
                        <a:rPr lang="en-US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).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waitress is bound to two different concrete menu</a:t>
                      </a:r>
                      <a:r>
                        <a:rPr lang="en-US" sz="16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classes, despite their interfaces being almost identical.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menu</a:t>
                      </a:r>
                      <a:r>
                        <a:rPr lang="en-US" sz="16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interfaces are now exactly the same,</a:t>
                      </a:r>
                      <a:r>
                        <a:rPr lang="en-US" sz="16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but </a:t>
                      </a:r>
                      <a:r>
                        <a:rPr lang="en-US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we still don’t have a common interface, which means the waitress is still bound to two concrete menu</a:t>
                      </a:r>
                      <a:r>
                        <a:rPr lang="en-US" sz="16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classes. </a:t>
                      </a:r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31450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Design So Far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62B2D-F854-104A-9535-9A504E5923E0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57" y="1284856"/>
            <a:ext cx="6076871" cy="5461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9958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</a:t>
            </a:r>
            <a:r>
              <a:rPr lang="en-US" dirty="0" smtClean="0"/>
              <a:t>Patterns so Far!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Strategy</a:t>
            </a:r>
          </a:p>
          <a:p>
            <a:r>
              <a:rPr lang="en-US" dirty="0" smtClean="0"/>
              <a:t>Observer</a:t>
            </a:r>
          </a:p>
          <a:p>
            <a:r>
              <a:rPr lang="en-US" dirty="0" smtClean="0"/>
              <a:t>Decorator</a:t>
            </a:r>
          </a:p>
          <a:p>
            <a:r>
              <a:rPr lang="en-US" dirty="0" smtClean="0"/>
              <a:t>Factory Method</a:t>
            </a:r>
          </a:p>
          <a:p>
            <a:r>
              <a:rPr lang="en-US" dirty="0" smtClean="0"/>
              <a:t>Abstract Factory</a:t>
            </a:r>
          </a:p>
          <a:p>
            <a:r>
              <a:rPr lang="en-US" dirty="0" smtClean="0"/>
              <a:t>Singleton</a:t>
            </a:r>
          </a:p>
          <a:p>
            <a:r>
              <a:rPr lang="en-US" dirty="0" smtClean="0"/>
              <a:t>Adapter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Facade</a:t>
            </a:r>
          </a:p>
          <a:p>
            <a:r>
              <a:rPr lang="en-US" dirty="0" smtClean="0"/>
              <a:t>State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62B2D-F854-104A-9535-9A504E5923E0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837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Common Interfaces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57200" y="4343391"/>
            <a:ext cx="8229600" cy="548634"/>
          </a:xfrm>
        </p:spPr>
        <p:txBody>
          <a:bodyPr/>
          <a:lstStyle/>
          <a:p>
            <a:r>
              <a:rPr lang="en-US" dirty="0" smtClean="0"/>
              <a:t>C</a:t>
            </a:r>
            <a:r>
              <a:rPr lang="en-US" smtClean="0"/>
              <a:t>++ equivalent: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62B2D-F854-104A-9535-9A504E5923E0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7990" y="1234464"/>
            <a:ext cx="5908019" cy="167456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279" y="3220870"/>
            <a:ext cx="8015440" cy="90600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40255" y="4983463"/>
            <a:ext cx="5862502" cy="10772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vector&lt;</a:t>
            </a:r>
            <a:r>
              <a:rPr lang="en-US" b="1" dirty="0" err="1" smtClean="0">
                <a:latin typeface="Courier New" charset="0"/>
                <a:ea typeface="Courier New" charset="0"/>
                <a:cs typeface="Courier New" charset="0"/>
              </a:rPr>
              <a:t>MenuItem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 *&gt;::iterator </a:t>
            </a:r>
            <a:r>
              <a:rPr lang="en-US" b="1" dirty="0" err="1" smtClean="0">
                <a:latin typeface="Courier New" charset="0"/>
                <a:ea typeface="Courier New" charset="0"/>
                <a:cs typeface="Courier New" charset="0"/>
              </a:rPr>
              <a:t>create_iterator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()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{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   return new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vector&lt;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MenuItem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*&gt;::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iterator();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884313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</a:t>
            </a:r>
            <a:r>
              <a:rPr lang="en-US" dirty="0" smtClean="0"/>
              <a:t>Interfaces</a:t>
            </a:r>
            <a:r>
              <a:rPr lang="en-US" i="1" dirty="0" smtClean="0"/>
              <a:t>, cont’d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1"/>
            <a:ext cx="8229600" cy="1036332"/>
          </a:xfrm>
        </p:spPr>
        <p:txBody>
          <a:bodyPr/>
          <a:lstStyle/>
          <a:p>
            <a:r>
              <a:rPr lang="en-US" dirty="0" smtClean="0"/>
              <a:t>A common interface for the menus.</a:t>
            </a:r>
          </a:p>
          <a:p>
            <a:pPr lvl="1"/>
            <a:r>
              <a:rPr lang="en-US" dirty="0" smtClean="0"/>
              <a:t>Allow clients to create an iterator for the menu items.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62B2D-F854-104A-9535-9A504E5923E0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92" y="2584114"/>
            <a:ext cx="7715215" cy="868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689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Interfaces</a:t>
            </a:r>
            <a:r>
              <a:rPr lang="en-US" i="1" dirty="0"/>
              <a:t>, cont’d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62B2D-F854-104A-9535-9A504E5923E0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57" y="1209310"/>
            <a:ext cx="6792505" cy="5496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7918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Updated Design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62B2D-F854-104A-9535-9A504E5923E0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57" y="1234464"/>
            <a:ext cx="6509251" cy="5471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2212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Iterator Design Pattern Defined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smtClean="0">
                <a:solidFill>
                  <a:srgbClr val="B23C00"/>
                </a:solidFill>
              </a:rPr>
              <a:t>Iterator Design </a:t>
            </a:r>
            <a:r>
              <a:rPr lang="en-US" dirty="0">
                <a:solidFill>
                  <a:srgbClr val="B23C00"/>
                </a:solidFill>
              </a:rPr>
              <a:t>Pattern</a:t>
            </a:r>
            <a:r>
              <a:rPr lang="en-US" dirty="0"/>
              <a:t> provides a way to </a:t>
            </a:r>
            <a:r>
              <a:rPr lang="en-US" u="sng" dirty="0"/>
              <a:t>access the elements</a:t>
            </a:r>
            <a:r>
              <a:rPr lang="en-US" dirty="0"/>
              <a:t> of </a:t>
            </a:r>
            <a:r>
              <a:rPr lang="en-US" dirty="0" smtClean="0"/>
              <a:t>a collection sequentially </a:t>
            </a:r>
            <a:r>
              <a:rPr lang="en-US" u="sng" dirty="0"/>
              <a:t>without exposing</a:t>
            </a:r>
            <a:r>
              <a:rPr lang="en-US" dirty="0"/>
              <a:t> </a:t>
            </a:r>
            <a:r>
              <a:rPr lang="en-US" dirty="0" smtClean="0"/>
              <a:t>the collection’s underlying </a:t>
            </a:r>
            <a:r>
              <a:rPr lang="en-US" dirty="0"/>
              <a:t>representation.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62B2D-F854-104A-9535-9A504E5923E0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1442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Iterator Pattern Class Diagram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62B2D-F854-104A-9535-9A504E5923E0}" type="slidenum">
              <a:rPr lang="en-US" smtClean="0"/>
              <a:pPr/>
              <a:t>25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81" y="1234464"/>
            <a:ext cx="7589438" cy="4955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1397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8609" y="1877916"/>
            <a:ext cx="6846782" cy="429425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Printing Menus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944893"/>
          </a:xfrm>
        </p:spPr>
        <p:txBody>
          <a:bodyPr/>
          <a:lstStyle/>
          <a:p>
            <a:r>
              <a:rPr lang="en-US" dirty="0" smtClean="0"/>
              <a:t>The waitress’s </a:t>
            </a:r>
            <a:r>
              <a:rPr lang="en-US" b="1" dirty="0" err="1" smtClean="0">
                <a:solidFill>
                  <a:srgbClr val="0033CC"/>
                </a:solidFill>
                <a:latin typeface="Courier New" charset="0"/>
                <a:ea typeface="Courier New" charset="0"/>
                <a:cs typeface="Courier New" charset="0"/>
              </a:rPr>
              <a:t>printMenu</a:t>
            </a:r>
            <a:r>
              <a:rPr lang="en-US" b="1" dirty="0" smtClean="0">
                <a:solidFill>
                  <a:srgbClr val="0033CC"/>
                </a:solidFill>
                <a:latin typeface="Courier New" charset="0"/>
                <a:ea typeface="Courier New" charset="0"/>
                <a:cs typeface="Courier New" charset="0"/>
              </a:rPr>
              <a:t>()</a:t>
            </a:r>
            <a:r>
              <a:rPr lang="en-US" dirty="0" smtClean="0"/>
              <a:t> function </a:t>
            </a:r>
            <a:br>
              <a:rPr lang="en-US" dirty="0" smtClean="0"/>
            </a:br>
            <a:r>
              <a:rPr lang="en-US" dirty="0" smtClean="0"/>
              <a:t>has duplicated code: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62B2D-F854-104A-9535-9A504E5923E0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378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 ArrayList of Menus?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62B2D-F854-104A-9535-9A504E5923E0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3670" y="1306540"/>
            <a:ext cx="7236659" cy="4922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0834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Change: Add a Dessert Menu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62B2D-F854-104A-9535-9A504E5923E0}" type="slidenum">
              <a:rPr lang="en-US" smtClean="0"/>
              <a:pPr/>
              <a:t>28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57" y="1240605"/>
            <a:ext cx="5577779" cy="5427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8248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we Need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We need some kind of a </a:t>
            </a:r>
            <a:r>
              <a:rPr lang="en-US" sz="2400" u="sng" dirty="0"/>
              <a:t>tree-shaped structure</a:t>
            </a:r>
            <a:r>
              <a:rPr lang="en-US" sz="2400" dirty="0"/>
              <a:t> 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that </a:t>
            </a:r>
            <a:r>
              <a:rPr lang="en-US" sz="2400" dirty="0"/>
              <a:t>will accommodate menus, submenus, and 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menu </a:t>
            </a:r>
            <a:r>
              <a:rPr lang="en-US" sz="2400" dirty="0"/>
              <a:t>items</a:t>
            </a:r>
            <a:r>
              <a:rPr lang="en-US" sz="2400" dirty="0" smtClean="0"/>
              <a:t>.</a:t>
            </a:r>
          </a:p>
          <a:p>
            <a:pPr lvl="5"/>
            <a:endParaRPr lang="en-US" sz="800" dirty="0" smtClean="0"/>
          </a:p>
          <a:p>
            <a:r>
              <a:rPr lang="en-US" sz="2400" dirty="0"/>
              <a:t>We need to make sure we maintain a way to </a:t>
            </a:r>
            <a:r>
              <a:rPr lang="en-US" sz="2400" u="sng" dirty="0"/>
              <a:t>traverse</a:t>
            </a:r>
            <a:r>
              <a:rPr lang="en-US" sz="2400" dirty="0"/>
              <a:t> the items in each menu that is </a:t>
            </a:r>
            <a:r>
              <a:rPr lang="en-US" sz="2400" u="sng" dirty="0"/>
              <a:t>at least as convenient</a:t>
            </a:r>
            <a:r>
              <a:rPr lang="en-US" sz="2400" dirty="0"/>
              <a:t> 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as </a:t>
            </a:r>
            <a:r>
              <a:rPr lang="en-US" sz="2400" dirty="0"/>
              <a:t>what we are doing now with iterators</a:t>
            </a:r>
            <a:r>
              <a:rPr lang="en-US" sz="2400" dirty="0" smtClean="0"/>
              <a:t>.</a:t>
            </a:r>
          </a:p>
          <a:p>
            <a:pPr lvl="5"/>
            <a:endParaRPr lang="en-US" sz="800" dirty="0" smtClean="0"/>
          </a:p>
          <a:p>
            <a:r>
              <a:rPr lang="en-US" sz="2400" dirty="0"/>
              <a:t>We may need to </a:t>
            </a:r>
            <a:r>
              <a:rPr lang="en-US" sz="2400" u="sng" dirty="0"/>
              <a:t>traverse</a:t>
            </a:r>
            <a:r>
              <a:rPr lang="en-US" sz="2400" dirty="0"/>
              <a:t> the items in a </a:t>
            </a:r>
            <a:r>
              <a:rPr lang="en-US" sz="2400" u="sng" dirty="0"/>
              <a:t>more flexible manner</a:t>
            </a:r>
            <a:r>
              <a:rPr lang="en-US" sz="2400" dirty="0"/>
              <a:t>. </a:t>
            </a:r>
            <a:r>
              <a:rPr lang="en-US" sz="2400" dirty="0" smtClean="0"/>
              <a:t>For </a:t>
            </a:r>
            <a:r>
              <a:rPr lang="en-US" sz="2400" dirty="0"/>
              <a:t>instance, we might need to iterate over only the Diner’s dessert menu, or we might need to iterate over the Diner’s entire menu, including the dessert submenu.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62B2D-F854-104A-9535-9A504E5923E0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4928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Patterns Today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Iterator</a:t>
            </a:r>
          </a:p>
          <a:p>
            <a:r>
              <a:rPr lang="en-US" dirty="0" smtClean="0"/>
              <a:t>Composite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6CE3A-7281-7642-9900-6E16427813B2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5584668" y="5417403"/>
            <a:ext cx="3102131" cy="83099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 smtClean="0"/>
              <a:t>These examples </a:t>
            </a:r>
            <a:r>
              <a:rPr lang="en-US" sz="1200" smtClean="0"/>
              <a:t>and their images </a:t>
            </a:r>
            <a:r>
              <a:rPr lang="en-US" sz="1200" dirty="0" smtClean="0"/>
              <a:t>are from</a:t>
            </a:r>
          </a:p>
          <a:p>
            <a:r>
              <a:rPr lang="en-US" sz="1200" b="1" dirty="0" smtClean="0"/>
              <a:t>Head First Design Patterns</a:t>
            </a:r>
          </a:p>
          <a:p>
            <a:r>
              <a:rPr lang="en-US" sz="1200" dirty="0" smtClean="0"/>
              <a:t>by Eric &amp; Elizabeth Freeman</a:t>
            </a:r>
          </a:p>
          <a:p>
            <a:r>
              <a:rPr lang="en-US" sz="1200" dirty="0" smtClean="0"/>
              <a:t>O’Reilly, 2004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98250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</a:t>
            </a:r>
            <a:r>
              <a:rPr lang="en-US" dirty="0" smtClean="0"/>
              <a:t>Need</a:t>
            </a:r>
            <a:r>
              <a:rPr lang="en-US" i="1" dirty="0" smtClean="0"/>
              <a:t>, cont’d</a:t>
            </a:r>
            <a:endParaRPr lang="en-US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62B2D-F854-104A-9535-9A504E5923E0}" type="slidenum">
              <a:rPr lang="en-US" smtClean="0"/>
              <a:pPr/>
              <a:t>30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107" y="324050"/>
            <a:ext cx="7141453" cy="638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5281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Composite Design Pattern Defined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1"/>
            <a:ext cx="8229600" cy="3413746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dirty="0" smtClean="0">
                <a:solidFill>
                  <a:srgbClr val="B23C00"/>
                </a:solidFill>
              </a:rPr>
              <a:t>Composite Design </a:t>
            </a:r>
            <a:r>
              <a:rPr lang="en-US" dirty="0">
                <a:solidFill>
                  <a:srgbClr val="B23C00"/>
                </a:solidFill>
              </a:rPr>
              <a:t>Pattern</a:t>
            </a:r>
            <a:r>
              <a:rPr lang="en-US" dirty="0"/>
              <a:t> allows you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to </a:t>
            </a:r>
            <a:r>
              <a:rPr lang="en-US" dirty="0"/>
              <a:t>compose objects into tree structures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to </a:t>
            </a:r>
            <a:r>
              <a:rPr lang="en-US" dirty="0"/>
              <a:t>represent part-whole hierarchies. </a:t>
            </a:r>
            <a:endParaRPr lang="en-US" dirty="0" smtClean="0"/>
          </a:p>
          <a:p>
            <a:pPr lvl="4"/>
            <a:endParaRPr lang="en-US" dirty="0" smtClean="0"/>
          </a:p>
          <a:p>
            <a:r>
              <a:rPr lang="en-US" dirty="0" smtClean="0"/>
              <a:t>Composite </a:t>
            </a:r>
            <a:r>
              <a:rPr lang="en-US" dirty="0"/>
              <a:t>lets clients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treat individual </a:t>
            </a:r>
            <a:r>
              <a:rPr lang="en-US" dirty="0"/>
              <a:t>objects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and compositions </a:t>
            </a:r>
            <a:r>
              <a:rPr lang="en-US" dirty="0"/>
              <a:t>of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objects uniformly</a:t>
            </a:r>
            <a:r>
              <a:rPr lang="en-US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62B2D-F854-104A-9535-9A504E5923E0}" type="slidenum">
              <a:rPr lang="en-US" smtClean="0"/>
              <a:pPr/>
              <a:t>31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1579" y="2697488"/>
            <a:ext cx="3845050" cy="3383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4321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Composite Design </a:t>
            </a:r>
            <a:r>
              <a:rPr lang="en-US" dirty="0" smtClean="0"/>
              <a:t>Pattern</a:t>
            </a:r>
            <a:r>
              <a:rPr lang="en-US" i="1" dirty="0" smtClean="0"/>
              <a:t>, cont’d</a:t>
            </a:r>
            <a:endParaRPr lang="en-US" i="1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579137"/>
          </a:xfrm>
        </p:spPr>
        <p:txBody>
          <a:bodyPr/>
          <a:lstStyle/>
          <a:p>
            <a:r>
              <a:rPr lang="en-US" dirty="0" smtClean="0"/>
              <a:t>We can </a:t>
            </a:r>
            <a:r>
              <a:rPr lang="en-US" smtClean="0"/>
              <a:t>create arbitrarily complex trees: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62B2D-F854-104A-9535-9A504E5923E0}" type="slidenum">
              <a:rPr lang="en-US" smtClean="0"/>
              <a:pPr/>
              <a:t>32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216" y="1965976"/>
            <a:ext cx="7649567" cy="3931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3064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Composite Design Pattern</a:t>
            </a:r>
            <a:r>
              <a:rPr lang="en-US" i="1" dirty="0"/>
              <a:t>, cont’d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62B2D-F854-104A-9535-9A504E5923E0}" type="slidenum">
              <a:rPr lang="en-US" smtClean="0"/>
              <a:pPr/>
              <a:t>33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37" y="1325903"/>
            <a:ext cx="6857925" cy="4690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975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Composite Design Pattern</a:t>
            </a:r>
            <a:r>
              <a:rPr lang="en-US" i="1" dirty="0"/>
              <a:t>, cont’d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876770"/>
          </a:xfrm>
        </p:spPr>
        <p:txBody>
          <a:bodyPr/>
          <a:lstStyle/>
          <a:p>
            <a:r>
              <a:rPr lang="en-US" dirty="0" smtClean="0"/>
              <a:t>Apply operations to the </a:t>
            </a:r>
            <a:r>
              <a:rPr lang="en-US" u="sng" dirty="0" smtClean="0"/>
              <a:t>whole tree</a:t>
            </a:r>
            <a:r>
              <a:rPr lang="en-US" dirty="0" smtClean="0"/>
              <a:t>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lvl="3"/>
            <a:endParaRPr lang="en-US" dirty="0" smtClean="0"/>
          </a:p>
          <a:p>
            <a:r>
              <a:rPr lang="en-US" dirty="0" smtClean="0"/>
              <a:t>Or to the </a:t>
            </a:r>
            <a:r>
              <a:rPr lang="en-US" u="sng" dirty="0" smtClean="0"/>
              <a:t>parts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62B2D-F854-104A-9535-9A504E5923E0}" type="slidenum">
              <a:rPr lang="en-US" smtClean="0"/>
              <a:pPr/>
              <a:t>34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671" y="1874537"/>
            <a:ext cx="5760657" cy="3848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678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Composite Pattern </a:t>
            </a:r>
            <a:r>
              <a:rPr lang="en-US" dirty="0"/>
              <a:t>Class Diagram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62B2D-F854-104A-9535-9A504E5923E0}" type="slidenum">
              <a:rPr lang="en-US" smtClean="0"/>
              <a:pPr/>
              <a:t>35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57" y="1234464"/>
            <a:ext cx="6887195" cy="5471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3251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Menus with the Composite Pattern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62B2D-F854-104A-9535-9A504E5923E0}" type="slidenum">
              <a:rPr lang="en-US" smtClean="0"/>
              <a:pPr/>
              <a:t>36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57" y="1240560"/>
            <a:ext cx="6217852" cy="5388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94875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Menu Component Abstract Class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62B2D-F854-104A-9535-9A504E5923E0}" type="slidenum">
              <a:rPr lang="en-US" smtClean="0"/>
              <a:pPr/>
              <a:t>37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318" y="1193617"/>
            <a:ext cx="6949364" cy="5525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5055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Menu Item Implementation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62B2D-F854-104A-9535-9A504E5923E0}" type="slidenum">
              <a:rPr lang="en-US" smtClean="0"/>
              <a:pPr/>
              <a:t>38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57" y="1190774"/>
            <a:ext cx="5669219" cy="5550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16800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Composite Menu Implementation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62B2D-F854-104A-9535-9A504E5923E0}" type="slidenum">
              <a:rPr lang="en-US" smtClean="0"/>
              <a:pPr/>
              <a:t>39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57" y="1181028"/>
            <a:ext cx="5669218" cy="5574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6727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Different Menu Structures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693892"/>
          </a:xfrm>
        </p:spPr>
        <p:txBody>
          <a:bodyPr/>
          <a:lstStyle/>
          <a:p>
            <a:r>
              <a:rPr lang="en-US" dirty="0" smtClean="0"/>
              <a:t>We want to merge </a:t>
            </a:r>
            <a:r>
              <a:rPr lang="en-US" u="sng" dirty="0" smtClean="0"/>
              <a:t>Lou’s Pancake House</a:t>
            </a:r>
            <a:r>
              <a:rPr lang="en-US" dirty="0" smtClean="0"/>
              <a:t> and </a:t>
            </a:r>
            <a:r>
              <a:rPr lang="en-US" u="sng" dirty="0" smtClean="0"/>
              <a:t>Mel’s Diner</a:t>
            </a:r>
            <a:r>
              <a:rPr lang="en-US" dirty="0" smtClean="0"/>
              <a:t>.</a:t>
            </a:r>
          </a:p>
          <a:p>
            <a:pPr lvl="4"/>
            <a:endParaRPr lang="en-US" dirty="0" smtClean="0"/>
          </a:p>
          <a:p>
            <a:r>
              <a:rPr lang="en-US" dirty="0" smtClean="0"/>
              <a:t>The Pancake House’s breakfast menu is implemented as a Java ArrayList (similar to a C++ STL </a:t>
            </a:r>
            <a:r>
              <a:rPr lang="en-US" u="sng" dirty="0" smtClean="0"/>
              <a:t>vector</a:t>
            </a:r>
            <a:r>
              <a:rPr lang="en-US" dirty="0" smtClean="0"/>
              <a:t>).</a:t>
            </a:r>
          </a:p>
          <a:p>
            <a:r>
              <a:rPr lang="en-US" dirty="0" smtClean="0"/>
              <a:t>The Diner’s lunch menu is implemented as an </a:t>
            </a:r>
            <a:r>
              <a:rPr lang="en-US" u="sng" dirty="0" smtClean="0"/>
              <a:t>array</a:t>
            </a:r>
            <a:r>
              <a:rPr lang="en-US" dirty="0" smtClean="0"/>
              <a:t>.</a:t>
            </a:r>
          </a:p>
          <a:p>
            <a:pPr lvl="4"/>
            <a:endParaRPr lang="en-US" dirty="0" smtClean="0"/>
          </a:p>
          <a:p>
            <a:r>
              <a:rPr lang="en-US" dirty="0" smtClean="0"/>
              <a:t>Fortunately, both agree on the implementation of the menu items.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62B2D-F854-104A-9535-9A504E5923E0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855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Printing Menus and Menu Items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menu is a composite.</a:t>
            </a:r>
          </a:p>
          <a:p>
            <a:pPr lvl="1"/>
            <a:r>
              <a:rPr lang="en-US" dirty="0" smtClean="0"/>
              <a:t>Contains menu items.</a:t>
            </a:r>
          </a:p>
          <a:p>
            <a:pPr lvl="1"/>
            <a:r>
              <a:rPr lang="en-US" dirty="0" smtClean="0"/>
              <a:t>Contains other menus</a:t>
            </a:r>
          </a:p>
          <a:p>
            <a:pPr lvl="2"/>
            <a:r>
              <a:rPr lang="en-US" dirty="0" smtClean="0"/>
              <a:t>Example: A dessert submenu.</a:t>
            </a:r>
          </a:p>
          <a:p>
            <a:pPr lvl="5"/>
            <a:endParaRPr lang="en-US" dirty="0" smtClean="0"/>
          </a:p>
          <a:p>
            <a:r>
              <a:rPr lang="en-US" dirty="0" smtClean="0"/>
              <a:t>The </a:t>
            </a:r>
            <a:r>
              <a:rPr lang="en-US" b="1" dirty="0" smtClean="0">
                <a:solidFill>
                  <a:srgbClr val="0033CC"/>
                </a:solidFill>
                <a:latin typeface="Courier New" charset="0"/>
                <a:ea typeface="Courier New" charset="0"/>
                <a:cs typeface="Courier New" charset="0"/>
              </a:rPr>
              <a:t>print()</a:t>
            </a:r>
            <a:r>
              <a:rPr lang="en-US" dirty="0" smtClean="0"/>
              <a:t> method should print everything </a:t>
            </a:r>
            <a:br>
              <a:rPr lang="en-US" dirty="0" smtClean="0"/>
            </a:br>
            <a:r>
              <a:rPr lang="en-US" dirty="0" smtClean="0"/>
              <a:t>that the menu contains.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62B2D-F854-104A-9535-9A504E5923E0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82502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Printing Menus and Menu </a:t>
            </a:r>
            <a:r>
              <a:rPr lang="en-US" dirty="0" smtClean="0"/>
              <a:t>Items</a:t>
            </a:r>
            <a:r>
              <a:rPr lang="en-US" i="1" dirty="0" smtClean="0"/>
              <a:t>, cont’d</a:t>
            </a:r>
            <a:endParaRPr lang="en-US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62B2D-F854-104A-9535-9A504E5923E0}" type="slidenum">
              <a:rPr lang="en-US" smtClean="0"/>
              <a:pPr/>
              <a:t>41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84" y="1325903"/>
            <a:ext cx="8046657" cy="4395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483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Update the Waitress Code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62B2D-F854-104A-9535-9A504E5923E0}" type="slidenum">
              <a:rPr lang="en-US" smtClean="0"/>
              <a:pPr/>
              <a:t>42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67" y="1234464"/>
            <a:ext cx="8563569" cy="3138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71331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Run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62B2D-F854-104A-9535-9A504E5923E0}" type="slidenum">
              <a:rPr lang="en-US" smtClean="0"/>
              <a:pPr/>
              <a:t>43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1136" y="1325903"/>
            <a:ext cx="6921727" cy="475200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720696" y="1965976"/>
            <a:ext cx="2691763" cy="83099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0033CC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33CC"/>
                </a:solidFill>
              </a:rPr>
              <a:t>Every </a:t>
            </a:r>
            <a:r>
              <a:rPr lang="en-US" b="1" dirty="0" smtClean="0">
                <a:solidFill>
                  <a:srgbClr val="0033CC"/>
                </a:solidFill>
                <a:latin typeface="Courier New" charset="0"/>
                <a:ea typeface="Courier New" charset="0"/>
                <a:cs typeface="Courier New" charset="0"/>
              </a:rPr>
              <a:t>Menu</a:t>
            </a:r>
            <a:r>
              <a:rPr lang="en-US" dirty="0" smtClean="0">
                <a:solidFill>
                  <a:srgbClr val="0033CC"/>
                </a:solidFill>
              </a:rPr>
              <a:t> and </a:t>
            </a:r>
          </a:p>
          <a:p>
            <a:r>
              <a:rPr lang="en-US" b="1" dirty="0" err="1">
                <a:solidFill>
                  <a:srgbClr val="0033CC"/>
                </a:solidFill>
                <a:latin typeface="Courier New" charset="0"/>
                <a:ea typeface="Courier New" charset="0"/>
                <a:cs typeface="Courier New" charset="0"/>
              </a:rPr>
              <a:t>MenuItem</a:t>
            </a:r>
            <a:r>
              <a:rPr lang="en-US" dirty="0">
                <a:solidFill>
                  <a:srgbClr val="0033CC"/>
                </a:solidFill>
              </a:rPr>
              <a:t> </a:t>
            </a:r>
            <a:r>
              <a:rPr lang="en-US" dirty="0" smtClean="0">
                <a:solidFill>
                  <a:srgbClr val="0033CC"/>
                </a:solidFill>
              </a:rPr>
              <a:t>implements the</a:t>
            </a:r>
          </a:p>
          <a:p>
            <a:r>
              <a:rPr lang="en-US" b="1" dirty="0" err="1">
                <a:solidFill>
                  <a:srgbClr val="0033CC"/>
                </a:solidFill>
                <a:latin typeface="Courier New" charset="0"/>
                <a:ea typeface="Courier New" charset="0"/>
                <a:cs typeface="Courier New" charset="0"/>
              </a:rPr>
              <a:t>MenuComponent</a:t>
            </a:r>
            <a:r>
              <a:rPr lang="en-US" dirty="0">
                <a:solidFill>
                  <a:srgbClr val="0033CC"/>
                </a:solidFill>
              </a:rPr>
              <a:t> </a:t>
            </a:r>
            <a:r>
              <a:rPr lang="en-US" dirty="0" smtClean="0">
                <a:solidFill>
                  <a:srgbClr val="0033CC"/>
                </a:solidFill>
              </a:rPr>
              <a:t>interface.</a:t>
            </a:r>
            <a:endParaRPr lang="en-US" dirty="0">
              <a:solidFill>
                <a:srgbClr val="0033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307829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62B2D-F854-104A-9535-9A504E5923E0}" type="slidenum">
              <a:rPr lang="en-US" smtClean="0"/>
              <a:pPr/>
              <a:t>44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3381" y="340140"/>
            <a:ext cx="6233228" cy="6380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24114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62B2D-F854-104A-9535-9A504E5923E0}" type="slidenum">
              <a:rPr lang="en-US" smtClean="0"/>
              <a:pPr/>
              <a:t>45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57" y="354595"/>
            <a:ext cx="5855643" cy="6351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95778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Composite Iterator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1"/>
            <a:ext cx="8229600" cy="1036332"/>
          </a:xfrm>
        </p:spPr>
        <p:txBody>
          <a:bodyPr/>
          <a:lstStyle/>
          <a:p>
            <a:r>
              <a:rPr lang="en-US" dirty="0" smtClean="0"/>
              <a:t>Allow the waitress to iterate over </a:t>
            </a:r>
            <a:br>
              <a:rPr lang="en-US" dirty="0" smtClean="0"/>
            </a:br>
            <a:r>
              <a:rPr lang="en-US" dirty="0" smtClean="0"/>
              <a:t>an </a:t>
            </a:r>
            <a:r>
              <a:rPr lang="en-US" u="sng" dirty="0" smtClean="0"/>
              <a:t>entire composite</a:t>
            </a:r>
            <a:r>
              <a:rPr lang="en-US" dirty="0" smtClean="0"/>
              <a:t> of menus.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62B2D-F854-104A-9535-9A504E5923E0}" type="slidenum">
              <a:rPr lang="en-US" smtClean="0"/>
              <a:pPr/>
              <a:t>46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391" y="2560334"/>
            <a:ext cx="6857217" cy="2931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30730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Composite </a:t>
            </a:r>
            <a:r>
              <a:rPr lang="en-US" dirty="0" smtClean="0"/>
              <a:t>Iterator</a:t>
            </a:r>
            <a:r>
              <a:rPr lang="en-US" i="1" dirty="0" smtClean="0"/>
              <a:t>, cont’d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1"/>
            <a:ext cx="8229600" cy="487698"/>
          </a:xfrm>
        </p:spPr>
        <p:txBody>
          <a:bodyPr/>
          <a:lstStyle/>
          <a:p>
            <a:r>
              <a:rPr lang="en-US" dirty="0" smtClean="0"/>
              <a:t>Update the </a:t>
            </a:r>
            <a:r>
              <a:rPr lang="en-US" b="1" dirty="0" smtClean="0">
                <a:solidFill>
                  <a:srgbClr val="0033CC"/>
                </a:solidFill>
                <a:latin typeface="Courier New" charset="0"/>
                <a:ea typeface="Courier New" charset="0"/>
                <a:cs typeface="Courier New" charset="0"/>
              </a:rPr>
              <a:t>Menu</a:t>
            </a:r>
            <a:r>
              <a:rPr lang="en-US" dirty="0" smtClean="0"/>
              <a:t> and </a:t>
            </a:r>
            <a:r>
              <a:rPr lang="en-US" b="1" dirty="0" err="1">
                <a:solidFill>
                  <a:srgbClr val="0033CC"/>
                </a:solidFill>
                <a:latin typeface="Courier New" charset="0"/>
                <a:ea typeface="Courier New" charset="0"/>
                <a:cs typeface="Courier New" charset="0"/>
              </a:rPr>
              <a:t>MenuItem</a:t>
            </a:r>
            <a:r>
              <a:rPr lang="en-US" dirty="0" smtClean="0"/>
              <a:t> classes.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62B2D-F854-104A-9535-9A504E5923E0}" type="slidenum">
              <a:rPr lang="en-US" smtClean="0"/>
              <a:pPr/>
              <a:t>47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672" y="1874537"/>
            <a:ext cx="8315322" cy="4206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05875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Composite Iterator</a:t>
            </a:r>
            <a:r>
              <a:rPr lang="en-US" i="1" dirty="0"/>
              <a:t>, cont’d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iterator returns the next menu component, which is either a menu item or a submenu.</a:t>
            </a:r>
          </a:p>
          <a:p>
            <a:pPr lvl="4"/>
            <a:endParaRPr lang="en-US" dirty="0" smtClean="0"/>
          </a:p>
          <a:p>
            <a:r>
              <a:rPr lang="en-US" dirty="0" smtClean="0"/>
              <a:t>Whenever the iterator encounters a submenu, </a:t>
            </a:r>
            <a:br>
              <a:rPr lang="en-US" dirty="0" smtClean="0"/>
            </a:br>
            <a:r>
              <a:rPr lang="en-US" dirty="0" smtClean="0"/>
              <a:t>it pushes the submenu onto a stack.</a:t>
            </a:r>
          </a:p>
          <a:p>
            <a:pPr lvl="4"/>
            <a:endParaRPr lang="en-US" dirty="0" smtClean="0"/>
          </a:p>
          <a:p>
            <a:r>
              <a:rPr lang="en-US" dirty="0" smtClean="0"/>
              <a:t>Use the stack to maintain the iterator’s position as it moves up and down the composite tree.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62B2D-F854-104A-9535-9A504E5923E0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0377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Composite Iterator</a:t>
            </a:r>
            <a:r>
              <a:rPr lang="en-US" i="1" dirty="0"/>
              <a:t>, cont’d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62B2D-F854-104A-9535-9A504E5923E0}" type="slidenum">
              <a:rPr lang="en-US" smtClean="0"/>
              <a:pPr/>
              <a:t>49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912" y="1234463"/>
            <a:ext cx="8199843" cy="4846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5742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Menu Item Implementation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62B2D-F854-104A-9535-9A504E5923E0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57" y="1270286"/>
            <a:ext cx="6766531" cy="5508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83929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Composite Iterator</a:t>
            </a:r>
            <a:r>
              <a:rPr lang="en-US" i="1" dirty="0"/>
              <a:t>, cont’d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62B2D-F854-104A-9535-9A504E5923E0}" type="slidenum">
              <a:rPr lang="en-US" smtClean="0"/>
              <a:pPr/>
              <a:t>50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76" y="1417342"/>
            <a:ext cx="8797247" cy="3256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68148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Null Iterator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</a:t>
            </a:r>
            <a:r>
              <a:rPr lang="en-US" b="1" dirty="0" err="1" smtClean="0">
                <a:solidFill>
                  <a:srgbClr val="0033CC"/>
                </a:solidFill>
                <a:latin typeface="Courier New" charset="0"/>
                <a:ea typeface="Courier New" charset="0"/>
                <a:cs typeface="Courier New" charset="0"/>
              </a:rPr>
              <a:t>MenuItem</a:t>
            </a:r>
            <a:r>
              <a:rPr lang="en-US" dirty="0" smtClean="0"/>
              <a:t> object has nothing to iterate over.</a:t>
            </a:r>
          </a:p>
          <a:p>
            <a:pPr lvl="4"/>
            <a:endParaRPr lang="en-US" dirty="0" smtClean="0"/>
          </a:p>
          <a:p>
            <a:r>
              <a:rPr lang="en-US" dirty="0" smtClean="0"/>
              <a:t>Its </a:t>
            </a:r>
            <a:r>
              <a:rPr lang="en-US" b="1" dirty="0" err="1">
                <a:solidFill>
                  <a:srgbClr val="0033CC"/>
                </a:solidFill>
                <a:latin typeface="Courier New" charset="0"/>
                <a:ea typeface="Courier New" charset="0"/>
                <a:cs typeface="Courier New" charset="0"/>
              </a:rPr>
              <a:t>createIterator</a:t>
            </a:r>
            <a:r>
              <a:rPr lang="en-US" b="1" dirty="0">
                <a:solidFill>
                  <a:srgbClr val="0033CC"/>
                </a:solidFill>
                <a:latin typeface="Courier New" charset="0"/>
                <a:ea typeface="Courier New" charset="0"/>
                <a:cs typeface="Courier New" charset="0"/>
              </a:rPr>
              <a:t>()</a:t>
            </a:r>
            <a:r>
              <a:rPr lang="en-US" dirty="0" smtClean="0"/>
              <a:t> method can either:</a:t>
            </a:r>
          </a:p>
          <a:p>
            <a:pPr lvl="1"/>
            <a:r>
              <a:rPr lang="en-US" dirty="0" smtClean="0"/>
              <a:t>Return null. Conditional code needed to test for null.</a:t>
            </a:r>
          </a:p>
          <a:p>
            <a:pPr lvl="1"/>
            <a:r>
              <a:rPr lang="en-US" dirty="0" smtClean="0"/>
              <a:t>Return an iterator whose </a:t>
            </a:r>
            <a:r>
              <a:rPr lang="en-US" b="1" dirty="0" err="1" smtClean="0">
                <a:solidFill>
                  <a:srgbClr val="0033CC"/>
                </a:solidFill>
                <a:latin typeface="Courier New" charset="0"/>
                <a:ea typeface="Courier New" charset="0"/>
                <a:cs typeface="Courier New" charset="0"/>
              </a:rPr>
              <a:t>hasNext</a:t>
            </a:r>
            <a:r>
              <a:rPr lang="en-US" b="1" dirty="0" smtClean="0">
                <a:solidFill>
                  <a:srgbClr val="0033CC"/>
                </a:solidFill>
                <a:latin typeface="Courier New" charset="0"/>
                <a:ea typeface="Courier New" charset="0"/>
                <a:cs typeface="Courier New" charset="0"/>
              </a:rPr>
              <a:t>()</a:t>
            </a:r>
            <a:r>
              <a:rPr lang="en-US" dirty="0" smtClean="0"/>
              <a:t> always returns false. No special conditional code needed.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62B2D-F854-104A-9535-9A504E5923E0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12180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Null </a:t>
            </a:r>
            <a:r>
              <a:rPr lang="en-US" dirty="0" smtClean="0"/>
              <a:t>Iterator</a:t>
            </a:r>
            <a:r>
              <a:rPr lang="en-US" i="1" dirty="0" smtClean="0"/>
              <a:t>, cont’d</a:t>
            </a:r>
            <a:endParaRPr lang="en-US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62B2D-F854-104A-9535-9A504E5923E0}" type="slidenum">
              <a:rPr lang="en-US" smtClean="0"/>
              <a:pPr/>
              <a:t>52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806" y="1417342"/>
            <a:ext cx="8563566" cy="4671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98647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Composite Iterator Test Run: Vegetarian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62B2D-F854-104A-9535-9A504E5923E0}" type="slidenum">
              <a:rPr lang="en-US" smtClean="0"/>
              <a:pPr/>
              <a:t>53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57" y="1234465"/>
            <a:ext cx="5696821" cy="5489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8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62B2D-F854-104A-9535-9A504E5923E0}" type="slidenum">
              <a:rPr lang="en-US" smtClean="0"/>
              <a:pPr/>
              <a:t>54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57" y="320073"/>
            <a:ext cx="6492169" cy="6468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98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Pancake House Menu as an ArrayList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62B2D-F854-104A-9535-9A504E5923E0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57" y="1218392"/>
            <a:ext cx="5669218" cy="5487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8418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Diner Menu as an Array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62B2D-F854-104A-9535-9A504E5923E0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57" y="1207822"/>
            <a:ext cx="5860647" cy="5512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262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Waitress Program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1676405"/>
          </a:xfrm>
        </p:spPr>
        <p:txBody>
          <a:bodyPr/>
          <a:lstStyle/>
          <a:p>
            <a:r>
              <a:rPr lang="en-US" dirty="0" smtClean="0"/>
              <a:t>The waitress program (named Alice) must </a:t>
            </a:r>
            <a:br>
              <a:rPr lang="en-US" dirty="0" smtClean="0"/>
            </a:br>
            <a:r>
              <a:rPr lang="en-US" dirty="0" smtClean="0"/>
              <a:t>put together customer orders from both menus.</a:t>
            </a:r>
          </a:p>
          <a:p>
            <a:pPr lvl="4"/>
            <a:endParaRPr lang="en-US" dirty="0" smtClean="0"/>
          </a:p>
          <a:p>
            <a:r>
              <a:rPr lang="en-US" dirty="0" smtClean="0"/>
              <a:t>First, Alice needs to obtain both menus: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62B2D-F854-104A-9535-9A504E5923E0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2971805"/>
            <a:ext cx="8686799" cy="3028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4805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602" y="2057415"/>
            <a:ext cx="8457248" cy="393279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Waitress </a:t>
            </a:r>
            <a:r>
              <a:rPr lang="en-US" dirty="0" smtClean="0"/>
              <a:t>Program</a:t>
            </a:r>
            <a:r>
              <a:rPr lang="en-US" i="1" dirty="0" smtClean="0"/>
              <a:t>, cont’d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1"/>
            <a:ext cx="5760702" cy="867744"/>
          </a:xfrm>
        </p:spPr>
        <p:txBody>
          <a:bodyPr/>
          <a:lstStyle/>
          <a:p>
            <a:r>
              <a:rPr lang="en-US" dirty="0" smtClean="0"/>
              <a:t>She requires </a:t>
            </a:r>
            <a:r>
              <a:rPr lang="en-US" u="sng" dirty="0" smtClean="0"/>
              <a:t>two different ways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to loop through the menus.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62B2D-F854-104A-9535-9A504E5923E0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383584"/>
      </p:ext>
    </p:extLst>
  </p:cSld>
  <p:clrMapOvr>
    <a:masterClrMapping/>
  </p:clrMapOvr>
</p:sld>
</file>

<file path=ppt/theme/theme1.xml><?xml version="1.0" encoding="utf-8"?>
<a:theme xmlns:a="http://schemas.openxmlformats.org/drawingml/2006/main" name="Quadrant">
  <a:themeElements>
    <a:clrScheme name="Quadrant 2">
      <a:dk1>
        <a:srgbClr val="000000"/>
      </a:dk1>
      <a:lt1>
        <a:srgbClr val="FFFFFF"/>
      </a:lt1>
      <a:dk2>
        <a:srgbClr val="420000"/>
      </a:dk2>
      <a:lt2>
        <a:srgbClr val="660000"/>
      </a:lt2>
      <a:accent1>
        <a:srgbClr val="CCCC00"/>
      </a:accent1>
      <a:accent2>
        <a:srgbClr val="999966"/>
      </a:accent2>
      <a:accent3>
        <a:srgbClr val="FFFFFF"/>
      </a:accent3>
      <a:accent4>
        <a:srgbClr val="000000"/>
      </a:accent4>
      <a:accent5>
        <a:srgbClr val="E2E2AA"/>
      </a:accent5>
      <a:accent6>
        <a:srgbClr val="8A8A5C"/>
      </a:accent6>
      <a:hlink>
        <a:srgbClr val="996633"/>
      </a:hlink>
      <a:folHlink>
        <a:srgbClr val="993300"/>
      </a:folHlink>
    </a:clrScheme>
    <a:fontScheme name="Quadrant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0"/>
          </a:defRPr>
        </a:defPPr>
      </a:lstStyle>
    </a:lnDef>
  </a:objectDefaults>
  <a:extraClrSchemeLst>
    <a:extraClrScheme>
      <a:clrScheme name="Quadrant 1">
        <a:dk1>
          <a:srgbClr val="5C5674"/>
        </a:dk1>
        <a:lt1>
          <a:srgbClr val="FFFFFF"/>
        </a:lt1>
        <a:dk2>
          <a:srgbClr val="85986A"/>
        </a:dk2>
        <a:lt2>
          <a:srgbClr val="FFFFFF"/>
        </a:lt2>
        <a:accent1>
          <a:srgbClr val="666633"/>
        </a:accent1>
        <a:accent2>
          <a:srgbClr val="ADC5B8"/>
        </a:accent2>
        <a:accent3>
          <a:srgbClr val="C2CAB9"/>
        </a:accent3>
        <a:accent4>
          <a:srgbClr val="DADADA"/>
        </a:accent4>
        <a:accent5>
          <a:srgbClr val="B8B8AD"/>
        </a:accent5>
        <a:accent6>
          <a:srgbClr val="9CB2A6"/>
        </a:accent6>
        <a:hlink>
          <a:srgbClr val="FFCC00"/>
        </a:hlink>
        <a:folHlink>
          <a:srgbClr val="FFFF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Quadrant 2">
        <a:dk1>
          <a:srgbClr val="000000"/>
        </a:dk1>
        <a:lt1>
          <a:srgbClr val="FFFFFF"/>
        </a:lt1>
        <a:dk2>
          <a:srgbClr val="420000"/>
        </a:dk2>
        <a:lt2>
          <a:srgbClr val="660000"/>
        </a:lt2>
        <a:accent1>
          <a:srgbClr val="CCCC00"/>
        </a:accent1>
        <a:accent2>
          <a:srgbClr val="999966"/>
        </a:accent2>
        <a:accent3>
          <a:srgbClr val="FFFFFF"/>
        </a:accent3>
        <a:accent4>
          <a:srgbClr val="000000"/>
        </a:accent4>
        <a:accent5>
          <a:srgbClr val="E2E2AA"/>
        </a:accent5>
        <a:accent6>
          <a:srgbClr val="8A8A5C"/>
        </a:accent6>
        <a:hlink>
          <a:srgbClr val="996633"/>
        </a:hlink>
        <a:folHlink>
          <a:srgbClr val="9933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Quadrant 3">
        <a:dk1>
          <a:srgbClr val="618052"/>
        </a:dk1>
        <a:lt1>
          <a:srgbClr val="FFFFE3"/>
        </a:lt1>
        <a:dk2>
          <a:srgbClr val="162E36"/>
        </a:dk2>
        <a:lt2>
          <a:srgbClr val="FFFFFF"/>
        </a:lt2>
        <a:accent1>
          <a:srgbClr val="336699"/>
        </a:accent1>
        <a:accent2>
          <a:srgbClr val="69888B"/>
        </a:accent2>
        <a:accent3>
          <a:srgbClr val="ABADAE"/>
        </a:accent3>
        <a:accent4>
          <a:srgbClr val="DADAC2"/>
        </a:accent4>
        <a:accent5>
          <a:srgbClr val="ADB8CA"/>
        </a:accent5>
        <a:accent6>
          <a:srgbClr val="5E7B7D"/>
        </a:accent6>
        <a:hlink>
          <a:srgbClr val="FFCC00"/>
        </a:hlink>
        <a:folHlink>
          <a:srgbClr val="FFFF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Quadrant 4">
        <a:dk1>
          <a:srgbClr val="000000"/>
        </a:dk1>
        <a:lt1>
          <a:srgbClr val="FFFFFF"/>
        </a:lt1>
        <a:dk2>
          <a:srgbClr val="000000"/>
        </a:dk2>
        <a:lt2>
          <a:srgbClr val="CC0000"/>
        </a:lt2>
        <a:accent1>
          <a:srgbClr val="FFCC00"/>
        </a:accent1>
        <a:accent2>
          <a:srgbClr val="3366CC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2D5CB9"/>
        </a:accent6>
        <a:hlink>
          <a:srgbClr val="666699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Quadrant 5">
        <a:dk1>
          <a:srgbClr val="666699"/>
        </a:dk1>
        <a:lt1>
          <a:srgbClr val="FFFFFF"/>
        </a:lt1>
        <a:dk2>
          <a:srgbClr val="000033"/>
        </a:dk2>
        <a:lt2>
          <a:srgbClr val="FFFFFF"/>
        </a:lt2>
        <a:accent1>
          <a:srgbClr val="9966FF"/>
        </a:accent1>
        <a:accent2>
          <a:srgbClr val="CCCCFF"/>
        </a:accent2>
        <a:accent3>
          <a:srgbClr val="AAAAAD"/>
        </a:accent3>
        <a:accent4>
          <a:srgbClr val="DADADA"/>
        </a:accent4>
        <a:accent5>
          <a:srgbClr val="CAB8FF"/>
        </a:accent5>
        <a:accent6>
          <a:srgbClr val="B9B9E7"/>
        </a:accent6>
        <a:hlink>
          <a:srgbClr val="CCCC00"/>
        </a:hlink>
        <a:folHlink>
          <a:srgbClr val="CC99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Quadrant 6">
        <a:dk1>
          <a:srgbClr val="000000"/>
        </a:dk1>
        <a:lt1>
          <a:srgbClr val="FFFFFF"/>
        </a:lt1>
        <a:dk2>
          <a:srgbClr val="000000"/>
        </a:dk2>
        <a:lt2>
          <a:srgbClr val="669966"/>
        </a:lt2>
        <a:accent1>
          <a:srgbClr val="CCCCFF"/>
        </a:accent1>
        <a:accent2>
          <a:srgbClr val="9999CC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8A8AB9"/>
        </a:accent6>
        <a:hlink>
          <a:srgbClr val="000066"/>
        </a:hlink>
        <a:folHlink>
          <a:srgbClr val="3333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Quadrant 7">
        <a:dk1>
          <a:srgbClr val="0099CC"/>
        </a:dk1>
        <a:lt1>
          <a:srgbClr val="FFFFFF"/>
        </a:lt1>
        <a:dk2>
          <a:srgbClr val="000099"/>
        </a:dk2>
        <a:lt2>
          <a:srgbClr val="FFFFFF"/>
        </a:lt2>
        <a:accent1>
          <a:srgbClr val="0099CC"/>
        </a:accent1>
        <a:accent2>
          <a:srgbClr val="6600FF"/>
        </a:accent2>
        <a:accent3>
          <a:srgbClr val="AAAACA"/>
        </a:accent3>
        <a:accent4>
          <a:srgbClr val="DADADA"/>
        </a:accent4>
        <a:accent5>
          <a:srgbClr val="AACAE2"/>
        </a:accent5>
        <a:accent6>
          <a:srgbClr val="5C00E7"/>
        </a:accent6>
        <a:hlink>
          <a:srgbClr val="FFCC00"/>
        </a:hlink>
        <a:folHlink>
          <a:srgbClr val="00CC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Quadrant 8">
        <a:dk1>
          <a:srgbClr val="000033"/>
        </a:dk1>
        <a:lt1>
          <a:srgbClr val="FFFFFF"/>
        </a:lt1>
        <a:dk2>
          <a:srgbClr val="003366"/>
        </a:dk2>
        <a:lt2>
          <a:srgbClr val="275C6D"/>
        </a:lt2>
        <a:accent1>
          <a:srgbClr val="A7D2DF"/>
        </a:accent1>
        <a:accent2>
          <a:srgbClr val="108DA6"/>
        </a:accent2>
        <a:accent3>
          <a:srgbClr val="FFFFFF"/>
        </a:accent3>
        <a:accent4>
          <a:srgbClr val="00002A"/>
        </a:accent4>
        <a:accent5>
          <a:srgbClr val="D0E5EC"/>
        </a:accent5>
        <a:accent6>
          <a:srgbClr val="0D7F96"/>
        </a:accent6>
        <a:hlink>
          <a:srgbClr val="666699"/>
        </a:hlink>
        <a:folHlink>
          <a:srgbClr val="9999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Quadrant 9">
        <a:dk1>
          <a:srgbClr val="CC3300"/>
        </a:dk1>
        <a:lt1>
          <a:srgbClr val="FFFFFF"/>
        </a:lt1>
        <a:dk2>
          <a:srgbClr val="000000"/>
        </a:dk2>
        <a:lt2>
          <a:srgbClr val="FFFFCC"/>
        </a:lt2>
        <a:accent1>
          <a:srgbClr val="FF9900"/>
        </a:accent1>
        <a:accent2>
          <a:srgbClr val="993300"/>
        </a:accent2>
        <a:accent3>
          <a:srgbClr val="AAAAAA"/>
        </a:accent3>
        <a:accent4>
          <a:srgbClr val="DADADA"/>
        </a:accent4>
        <a:accent5>
          <a:srgbClr val="FFCAAA"/>
        </a:accent5>
        <a:accent6>
          <a:srgbClr val="8A2D00"/>
        </a:accent6>
        <a:hlink>
          <a:srgbClr val="CEC5A2"/>
        </a:hlink>
        <a:folHlink>
          <a:srgbClr val="DDDDDD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Quadrant</Template>
  <TotalTime>35249</TotalTime>
  <Words>809</Words>
  <Application>Microsoft Macintosh PowerPoint</Application>
  <PresentationFormat>On-screen Show (4:3)</PresentationFormat>
  <Paragraphs>218</Paragraphs>
  <Slides>54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0" baseType="lpstr">
      <vt:lpstr>Courier New</vt:lpstr>
      <vt:lpstr>ＭＳ Ｐゴシック</vt:lpstr>
      <vt:lpstr>Times New Roman</vt:lpstr>
      <vt:lpstr>Wingdings</vt:lpstr>
      <vt:lpstr>Arial</vt:lpstr>
      <vt:lpstr>Quadrant</vt:lpstr>
      <vt:lpstr>CMPE 135: Object-Oriented Analysis  and Design November 9 Class Meeting</vt:lpstr>
      <vt:lpstr>Design Patterns so Far!</vt:lpstr>
      <vt:lpstr>Design Patterns Today</vt:lpstr>
      <vt:lpstr>Different Menu Structures</vt:lpstr>
      <vt:lpstr>Menu Item Implementation</vt:lpstr>
      <vt:lpstr>Pancake House Menu as an ArrayList</vt:lpstr>
      <vt:lpstr>Diner Menu as an Array</vt:lpstr>
      <vt:lpstr>The Waitress Program</vt:lpstr>
      <vt:lpstr>The Waitress Program, cont’d</vt:lpstr>
      <vt:lpstr>Different Ways to Iterate</vt:lpstr>
      <vt:lpstr>Different Ways to Iterate, cont’d</vt:lpstr>
      <vt:lpstr>The Iterator Design Pattern</vt:lpstr>
      <vt:lpstr>An Iterator for the Diner Menu</vt:lpstr>
      <vt:lpstr>An Iterator for the Diner Menu, cont’d</vt:lpstr>
      <vt:lpstr>An Iterator for the Diner Menu, cont’d</vt:lpstr>
      <vt:lpstr>The Diner Menu with an Iterator</vt:lpstr>
      <vt:lpstr>New Code for Alice the Waitress</vt:lpstr>
      <vt:lpstr>Waitress Implementations</vt:lpstr>
      <vt:lpstr>Our Design So Far</vt:lpstr>
      <vt:lpstr>Common Interfaces</vt:lpstr>
      <vt:lpstr>Common Interfaces, cont’d</vt:lpstr>
      <vt:lpstr>Common Interfaces, cont’d</vt:lpstr>
      <vt:lpstr>Updated Design</vt:lpstr>
      <vt:lpstr>Iterator Design Pattern Defined</vt:lpstr>
      <vt:lpstr>Iterator Pattern Class Diagram</vt:lpstr>
      <vt:lpstr>Printing Menus</vt:lpstr>
      <vt:lpstr>An ArrayList of Menus?</vt:lpstr>
      <vt:lpstr>Change: Add a Dessert Menu</vt:lpstr>
      <vt:lpstr>What we Need</vt:lpstr>
      <vt:lpstr>What we Need, cont’d</vt:lpstr>
      <vt:lpstr>The Composite Design Pattern Defined</vt:lpstr>
      <vt:lpstr>The Composite Design Pattern, cont’d</vt:lpstr>
      <vt:lpstr>The Composite Design Pattern, cont’d</vt:lpstr>
      <vt:lpstr>The Composite Design Pattern, cont’d</vt:lpstr>
      <vt:lpstr>Composite Pattern Class Diagram</vt:lpstr>
      <vt:lpstr>Design Menus with the Composite Pattern</vt:lpstr>
      <vt:lpstr>Menu Component Abstract Class</vt:lpstr>
      <vt:lpstr>Menu Item Implementation</vt:lpstr>
      <vt:lpstr>Composite Menu Implementation</vt:lpstr>
      <vt:lpstr>Printing Menus and Menu Items</vt:lpstr>
      <vt:lpstr>Printing Menus and Menu Items, cont’d</vt:lpstr>
      <vt:lpstr>Update the Waitress Code</vt:lpstr>
      <vt:lpstr>Test Run</vt:lpstr>
      <vt:lpstr>PowerPoint Presentation</vt:lpstr>
      <vt:lpstr>PowerPoint Presentation</vt:lpstr>
      <vt:lpstr>A Composite Iterator</vt:lpstr>
      <vt:lpstr>A Composite Iterator, cont’d</vt:lpstr>
      <vt:lpstr>A Composite Iterator, cont’d</vt:lpstr>
      <vt:lpstr>A Composite Iterator, cont’d</vt:lpstr>
      <vt:lpstr>A Composite Iterator, cont’d</vt:lpstr>
      <vt:lpstr>The Null Iterator</vt:lpstr>
      <vt:lpstr>The Null Iterator, cont’d</vt:lpstr>
      <vt:lpstr>Composite Iterator Test Run: Vegetarian</vt:lpstr>
      <vt:lpstr>PowerPoint Presentation</vt:lpstr>
    </vt:vector>
  </TitlesOfParts>
  <Company>Apropos Logic</Company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153: Concepts of Compiler Design</dc:title>
  <dc:creator>Ronald Mak</dc:creator>
  <cp:lastModifiedBy>Ronald Mak</cp:lastModifiedBy>
  <cp:revision>865</cp:revision>
  <dcterms:created xsi:type="dcterms:W3CDTF">2008-01-12T03:52:55Z</dcterms:created>
  <dcterms:modified xsi:type="dcterms:W3CDTF">2017-11-14T06:12:27Z</dcterms:modified>
</cp:coreProperties>
</file>